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handoutMasterIdLst>
    <p:handoutMasterId r:id="rId11"/>
  </p:handoutMasterIdLst>
  <p:sldIdLst>
    <p:sldId id="257" r:id="rId2"/>
    <p:sldId id="260" r:id="rId3"/>
    <p:sldId id="265" r:id="rId4"/>
    <p:sldId id="272" r:id="rId5"/>
    <p:sldId id="282" r:id="rId6"/>
    <p:sldId id="284" r:id="rId7"/>
    <p:sldId id="276" r:id="rId8"/>
    <p:sldId id="274" r:id="rId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8B2"/>
    <a:srgbClr val="E9FD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92" autoAdjust="0"/>
    <p:restoredTop sz="94093" autoAdjust="0"/>
  </p:normalViewPr>
  <p:slideViewPr>
    <p:cSldViewPr snapToGrid="0">
      <p:cViewPr varScale="1">
        <p:scale>
          <a:sx n="119" d="100"/>
          <a:sy n="119" d="100"/>
        </p:scale>
        <p:origin x="216" y="138"/>
      </p:cViewPr>
      <p:guideLst/>
    </p:cSldViewPr>
  </p:slideViewPr>
  <p:notesTextViewPr>
    <p:cViewPr>
      <p:scale>
        <a:sx n="1" d="1"/>
        <a:sy n="1" d="1"/>
      </p:scale>
      <p:origin x="0" y="0"/>
    </p:cViewPr>
  </p:notesText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03A45BA1-980A-4507-BE5A-5C1E7C2FFD8F}" type="datetimeFigureOut">
              <a:rPr lang="en-US"/>
              <a:t>10/2/2018</a:t>
            </a:fld>
            <a:endParaRPr/>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7E03411-58E2-43FD-AE1D-AD77DFF8CB20}" type="slidenum">
              <a:rPr/>
              <a:t>‹#›</a:t>
            </a:fld>
            <a:endParaRPr/>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5A3416D-7FED-43BC-AA7C-D92DBA01ED64}" type="datetimeFigureOut">
              <a:rPr lang="en-US"/>
              <a:t>10/2/2018</a:t>
            </a:fld>
            <a:endParaRPr/>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8DC57A8-AE18-4654-B6AF-04B3577165BE}" type="slidenum">
              <a:rPr/>
              <a:t>‹#›</a:t>
            </a:fld>
            <a:endParaRPr/>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Amanda to welcome everyone and kick-off the evening.</a:t>
            </a:r>
          </a:p>
        </p:txBody>
      </p:sp>
      <p:sp>
        <p:nvSpPr>
          <p:cNvPr id="4" name="Slide Number Placeholder 3"/>
          <p:cNvSpPr>
            <a:spLocks noGrp="1"/>
          </p:cNvSpPr>
          <p:nvPr>
            <p:ph type="sldNum" sz="quarter" idx="10"/>
          </p:nvPr>
        </p:nvSpPr>
        <p:spPr/>
        <p:txBody>
          <a:bodyPr/>
          <a:lstStyle/>
          <a:p>
            <a:fld id="{C8DC57A8-AE18-4654-B6AF-04B3577165BE}" type="slidenum">
              <a:rPr lang="en-US" smtClean="0"/>
              <a:t>1</a:t>
            </a:fld>
            <a:endParaRPr lang="en-US"/>
          </a:p>
        </p:txBody>
      </p:sp>
    </p:spTree>
    <p:extLst>
      <p:ext uri="{BB962C8B-B14F-4D97-AF65-F5344CB8AC3E}">
        <p14:creationId xmlns:p14="http://schemas.microsoft.com/office/powerpoint/2010/main" val="295199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t>2</a:t>
            </a:fld>
            <a:endParaRPr lang="en-US"/>
          </a:p>
        </p:txBody>
      </p:sp>
    </p:spTree>
    <p:extLst>
      <p:ext uri="{BB962C8B-B14F-4D97-AF65-F5344CB8AC3E}">
        <p14:creationId xmlns:p14="http://schemas.microsoft.com/office/powerpoint/2010/main" val="2636055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DC57A8-AE18-4654-B6AF-04B3577165BE}" type="slidenum">
              <a:rPr lang="en-US" smtClean="0"/>
              <a:t>5</a:t>
            </a:fld>
            <a:endParaRPr lang="en-US"/>
          </a:p>
        </p:txBody>
      </p:sp>
    </p:spTree>
    <p:extLst>
      <p:ext uri="{BB962C8B-B14F-4D97-AF65-F5344CB8AC3E}">
        <p14:creationId xmlns:p14="http://schemas.microsoft.com/office/powerpoint/2010/main" val="107571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Amanda &amp; Jeanine</a:t>
            </a:r>
          </a:p>
        </p:txBody>
      </p:sp>
      <p:sp>
        <p:nvSpPr>
          <p:cNvPr id="4" name="Slide Number Placeholder 3"/>
          <p:cNvSpPr>
            <a:spLocks noGrp="1"/>
          </p:cNvSpPr>
          <p:nvPr>
            <p:ph type="sldNum" sz="quarter" idx="10"/>
          </p:nvPr>
        </p:nvSpPr>
        <p:spPr/>
        <p:txBody>
          <a:bodyPr/>
          <a:lstStyle/>
          <a:p>
            <a:fld id="{C8DC57A8-AE18-4654-B6AF-04B3577165BE}" type="slidenum">
              <a:rPr lang="en-US" smtClean="0"/>
              <a:t>7</a:t>
            </a:fld>
            <a:endParaRPr lang="en-US"/>
          </a:p>
        </p:txBody>
      </p:sp>
    </p:spTree>
    <p:extLst>
      <p:ext uri="{BB962C8B-B14F-4D97-AF65-F5344CB8AC3E}">
        <p14:creationId xmlns:p14="http://schemas.microsoft.com/office/powerpoint/2010/main" val="41571698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Amanda &amp; Jeanine</a:t>
            </a:r>
          </a:p>
        </p:txBody>
      </p:sp>
      <p:sp>
        <p:nvSpPr>
          <p:cNvPr id="4" name="Slide Number Placeholder 3"/>
          <p:cNvSpPr>
            <a:spLocks noGrp="1"/>
          </p:cNvSpPr>
          <p:nvPr>
            <p:ph type="sldNum" sz="quarter" idx="10"/>
          </p:nvPr>
        </p:nvSpPr>
        <p:spPr/>
        <p:txBody>
          <a:bodyPr/>
          <a:lstStyle/>
          <a:p>
            <a:fld id="{C8DC57A8-AE18-4654-B6AF-04B3577165BE}" type="slidenum">
              <a:rPr lang="en-US" smtClean="0"/>
              <a:t>8</a:t>
            </a:fld>
            <a:endParaRPr lang="en-US"/>
          </a:p>
        </p:txBody>
      </p:sp>
    </p:spTree>
    <p:extLst>
      <p:ext uri="{BB962C8B-B14F-4D97-AF65-F5344CB8AC3E}">
        <p14:creationId xmlns:p14="http://schemas.microsoft.com/office/powerpoint/2010/main" val="34865176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265611" y="1752600"/>
            <a:ext cx="6858002" cy="1828800"/>
          </a:xfrm>
        </p:spPr>
        <p:txBody>
          <a:bodyPr anchor="b">
            <a:normAutofit/>
          </a:bodyPr>
          <a:lstStyle>
            <a:lvl1pPr algn="l">
              <a:defRPr sz="5400"/>
            </a:lvl1pPr>
          </a:lstStyle>
          <a:p>
            <a:r>
              <a:rPr lang="en-US"/>
              <a:t>Click to edit Master title style</a:t>
            </a:r>
            <a:endParaRPr/>
          </a:p>
        </p:txBody>
      </p:sp>
      <p:sp>
        <p:nvSpPr>
          <p:cNvPr id="3" name="Subtitle 2"/>
          <p:cNvSpPr>
            <a:spLocks noGrp="1"/>
          </p:cNvSpPr>
          <p:nvPr>
            <p:ph type="subTitle" idx="1"/>
          </p:nvPr>
        </p:nvSpPr>
        <p:spPr>
          <a:xfrm>
            <a:off x="4265610" y="3733800"/>
            <a:ext cx="6858002" cy="914400"/>
          </a:xfrm>
        </p:spPr>
        <p:txBody>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Tree>
    <p:extLst>
      <p:ext uri="{BB962C8B-B14F-4D97-AF65-F5344CB8AC3E}">
        <p14:creationId xmlns:p14="http://schemas.microsoft.com/office/powerpoint/2010/main" val="29812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dirty="0"/>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10/2/2018</a:t>
            </a:fld>
            <a:endParaRPr/>
          </a:p>
        </p:txBody>
      </p:sp>
    </p:spTree>
    <p:extLst>
      <p:ext uri="{BB962C8B-B14F-4D97-AF65-F5344CB8AC3E}">
        <p14:creationId xmlns:p14="http://schemas.microsoft.com/office/powerpoint/2010/main" val="33963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5613" y="1828800"/>
            <a:ext cx="6858002" cy="1828800"/>
          </a:xfrm>
        </p:spPr>
        <p:txBody>
          <a:bodyPr anchor="b">
            <a:normAutofit/>
          </a:bodyPr>
          <a:lstStyle>
            <a:lvl1pPr>
              <a:defRPr sz="4400"/>
            </a:lvl1pPr>
          </a:lstStyle>
          <a:p>
            <a:r>
              <a:rPr lang="en-US"/>
              <a:t>Click to edit Master title style</a:t>
            </a:r>
            <a:endParaRPr/>
          </a:p>
        </p:txBody>
      </p:sp>
      <p:sp>
        <p:nvSpPr>
          <p:cNvPr id="3" name="Text Placeholder 2"/>
          <p:cNvSpPr>
            <a:spLocks noGrp="1"/>
          </p:cNvSpPr>
          <p:nvPr>
            <p:ph type="body" idx="1"/>
          </p:nvPr>
        </p:nvSpPr>
        <p:spPr>
          <a:xfrm>
            <a:off x="4265610" y="3733800"/>
            <a:ext cx="6858002" cy="914400"/>
          </a:xfrm>
        </p:spPr>
        <p:txBody>
          <a:bodyPr/>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22925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5625"/>
            <a:ext cx="4954588" cy="41879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825625"/>
            <a:ext cx="4951414" cy="41879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10/2/2018</a:t>
            </a:fld>
            <a:endParaRPr/>
          </a:p>
        </p:txBody>
      </p:sp>
    </p:spTree>
    <p:extLst>
      <p:ext uri="{BB962C8B-B14F-4D97-AF65-F5344CB8AC3E}">
        <p14:creationId xmlns:p14="http://schemas.microsoft.com/office/powerpoint/2010/main" val="297275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069848"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505075"/>
            <a:ext cx="4956048" cy="3476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72200"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4956048" cy="3476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Slide Number Placeholder 8"/>
          <p:cNvSpPr>
            <a:spLocks noGrp="1"/>
          </p:cNvSpPr>
          <p:nvPr>
            <p:ph type="sldNum" sz="quarter" idx="12"/>
          </p:nvPr>
        </p:nvSpPr>
        <p:spPr/>
        <p:txBody>
          <a:bodyPr/>
          <a:lstStyle/>
          <a:p>
            <a:fld id="{022B156B-59AE-415F-B24B-8756D48BB977}" type="slidenum">
              <a:rPr/>
              <a:t>‹#›</a:t>
            </a:fld>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4CF99945-0A15-4715-AB6C-F5E56CF20F70}" type="datetimeFigureOut">
              <a:rPr lang="en-US"/>
              <a:t>10/2/2018</a:t>
            </a:fld>
            <a:endParaRPr/>
          </a:p>
        </p:txBody>
      </p:sp>
    </p:spTree>
    <p:extLst>
      <p:ext uri="{BB962C8B-B14F-4D97-AF65-F5344CB8AC3E}">
        <p14:creationId xmlns:p14="http://schemas.microsoft.com/office/powerpoint/2010/main" val="23185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022B156B-59AE-415F-B24B-8756D48BB977}" type="slidenum">
              <a:rPr/>
              <a:t>‹#›</a:t>
            </a:fld>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4CF99945-0A15-4715-AB6C-F5E56CF20F70}" type="datetimeFigureOut">
              <a:rPr lang="en-US"/>
              <a:t>10/2/2018</a:t>
            </a:fld>
            <a:endParaRPr/>
          </a:p>
        </p:txBody>
      </p:sp>
    </p:spTree>
    <p:extLst>
      <p:ext uri="{BB962C8B-B14F-4D97-AF65-F5344CB8AC3E}">
        <p14:creationId xmlns:p14="http://schemas.microsoft.com/office/powerpoint/2010/main" val="351281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22B156B-59AE-415F-B24B-8756D48BB977}" type="slidenum">
              <a:rPr/>
              <a:t>‹#›</a:t>
            </a:fld>
            <a:endParaRPr/>
          </a:p>
        </p:txBody>
      </p:sp>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4CF99945-0A15-4715-AB6C-F5E56CF20F70}" type="datetimeFigureOut">
              <a:rPr lang="en-US"/>
              <a:t>10/2/2018</a:t>
            </a:fld>
            <a:endParaRPr/>
          </a:p>
        </p:txBody>
      </p:sp>
    </p:spTree>
    <p:extLst>
      <p:ext uri="{BB962C8B-B14F-4D97-AF65-F5344CB8AC3E}">
        <p14:creationId xmlns:p14="http://schemas.microsoft.com/office/powerpoint/2010/main" val="8478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799"/>
            <a:ext cx="10058402" cy="1216152"/>
          </a:xfrm>
        </p:spPr>
        <p:txBody>
          <a:bodyPr/>
          <a:lstStyle>
            <a:lvl1pPr>
              <a:defRPr/>
            </a:lvl1pPr>
          </a:lstStyle>
          <a:p>
            <a:r>
              <a:rPr lang="en-US"/>
              <a:t>Click to edit Master title style</a:t>
            </a:r>
            <a:endParaRPr lang="en-US" dirty="0"/>
          </a:p>
        </p:txBody>
      </p:sp>
      <p:grpSp>
        <p:nvGrpSpPr>
          <p:cNvPr id="9" name="Group 8"/>
          <p:cNvGrpSpPr/>
          <p:nvPr/>
        </p:nvGrpSpPr>
        <p:grpSpPr>
          <a:xfrm>
            <a:off x="1052422" y="1733550"/>
            <a:ext cx="4360503" cy="3050038"/>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6" name="Picture Placeholder 33" descr="An empty placeholder to add an image. Click on the placeholder and select the image that you wish to add."/>
          <p:cNvSpPr>
            <a:spLocks noGrp="1" noChangeAspect="1"/>
          </p:cNvSpPr>
          <p:nvPr>
            <p:ph type="pic" sz="quarter" idx="17"/>
          </p:nvPr>
        </p:nvSpPr>
        <p:spPr>
          <a:xfrm>
            <a:off x="1265028"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39" name="Text Placeholder 3"/>
          <p:cNvSpPr>
            <a:spLocks noGrp="1"/>
          </p:cNvSpPr>
          <p:nvPr>
            <p:ph type="body" sz="half" idx="2"/>
          </p:nvPr>
        </p:nvSpPr>
        <p:spPr>
          <a:xfrm>
            <a:off x="1052423"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grpSp>
        <p:nvGrpSpPr>
          <p:cNvPr id="22" name="Group 21"/>
          <p:cNvGrpSpPr/>
          <p:nvPr/>
        </p:nvGrpSpPr>
        <p:grpSpPr>
          <a:xfrm>
            <a:off x="6763111" y="1733550"/>
            <a:ext cx="4360503" cy="3050038"/>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7" name="Picture Placeholder 33" descr="An empty placeholder to add an image. Click on the placeholder and select the image that you wish to add."/>
          <p:cNvSpPr>
            <a:spLocks noGrp="1" noChangeAspect="1"/>
          </p:cNvSpPr>
          <p:nvPr>
            <p:ph type="pic" sz="quarter" idx="18"/>
          </p:nvPr>
        </p:nvSpPr>
        <p:spPr>
          <a:xfrm>
            <a:off x="6975717"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40" name="Text Placeholder 3"/>
          <p:cNvSpPr>
            <a:spLocks noGrp="1"/>
          </p:cNvSpPr>
          <p:nvPr>
            <p:ph type="body" sz="half" idx="19"/>
          </p:nvPr>
        </p:nvSpPr>
        <p:spPr>
          <a:xfrm>
            <a:off x="6742908"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10/2/2018</a:t>
            </a:fld>
            <a:endParaRPr/>
          </a:p>
        </p:txBody>
      </p:sp>
    </p:spTree>
    <p:extLst>
      <p:ext uri="{BB962C8B-B14F-4D97-AF65-F5344CB8AC3E}">
        <p14:creationId xmlns:p14="http://schemas.microsoft.com/office/powerpoint/2010/main" val="116827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grpSp>
        <p:nvGrpSpPr>
          <p:cNvPr id="52" name="Group 51"/>
          <p:cNvGrpSpPr>
            <a:grpSpLocks noChangeAspect="1"/>
          </p:cNvGrpSpPr>
          <p:nvPr/>
        </p:nvGrpSpPr>
        <p:grpSpPr>
          <a:xfrm rot="5400000">
            <a:off x="1045139" y="1678105"/>
            <a:ext cx="3123347" cy="3089730"/>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9" name="Picture Placeholder 33" descr="An empty placeholder to add an image. Click on the placeholder and select the image that you wish to add."/>
          <p:cNvSpPr>
            <a:spLocks noGrp="1"/>
          </p:cNvSpPr>
          <p:nvPr>
            <p:ph type="pic" sz="quarter" idx="19"/>
          </p:nvPr>
        </p:nvSpPr>
        <p:spPr>
          <a:xfrm>
            <a:off x="1249168" y="1824285"/>
            <a:ext cx="2715289"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1" name="Text Placeholder 3"/>
          <p:cNvSpPr>
            <a:spLocks noGrp="1"/>
          </p:cNvSpPr>
          <p:nvPr>
            <p:ph type="body" sz="half" idx="2"/>
          </p:nvPr>
        </p:nvSpPr>
        <p:spPr>
          <a:xfrm>
            <a:off x="123521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grpSp>
        <p:nvGrpSpPr>
          <p:cNvPr id="84" name="Group 83"/>
          <p:cNvGrpSpPr>
            <a:grpSpLocks noChangeAspect="1"/>
          </p:cNvGrpSpPr>
          <p:nvPr userDrawn="1"/>
        </p:nvGrpSpPr>
        <p:grpSpPr>
          <a:xfrm rot="5400000">
            <a:off x="4517135" y="1678105"/>
            <a:ext cx="3123347" cy="3089730"/>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8" name="Picture Placeholder 33" descr="An empty placeholder to add an image. Click on the placeholder and select the image that you wish to add."/>
          <p:cNvSpPr>
            <a:spLocks noGrp="1"/>
          </p:cNvSpPr>
          <p:nvPr>
            <p:ph type="pic" sz="quarter" idx="18"/>
          </p:nvPr>
        </p:nvSpPr>
        <p:spPr>
          <a:xfrm>
            <a:off x="4720924"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2" name="Text Placeholder 3"/>
          <p:cNvSpPr>
            <a:spLocks noGrp="1"/>
          </p:cNvSpPr>
          <p:nvPr>
            <p:ph type="body" sz="half" idx="21"/>
          </p:nvPr>
        </p:nvSpPr>
        <p:spPr>
          <a:xfrm>
            <a:off x="4707208"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grpSp>
        <p:nvGrpSpPr>
          <p:cNvPr id="97" name="Group 96"/>
          <p:cNvGrpSpPr>
            <a:grpSpLocks noChangeAspect="1"/>
          </p:cNvGrpSpPr>
          <p:nvPr userDrawn="1"/>
        </p:nvGrpSpPr>
        <p:grpSpPr>
          <a:xfrm rot="5400000">
            <a:off x="8019009" y="1678105"/>
            <a:ext cx="3123347" cy="3089730"/>
            <a:chOff x="895350" y="3313113"/>
            <a:chExt cx="3613151" cy="2790825"/>
          </a:xfrm>
          <a:solidFill>
            <a:schemeClr val="tx1">
              <a:lumMod val="50000"/>
            </a:schemeClr>
          </a:solidFill>
        </p:grpSpPr>
        <p:sp>
          <p:nvSpPr>
            <p:cNvPr id="9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9"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80" name="Picture Placeholder 33" descr="An empty placeholder to add an image. Click on the placeholder and select the image that you wish to add."/>
          <p:cNvSpPr>
            <a:spLocks noGrp="1"/>
          </p:cNvSpPr>
          <p:nvPr>
            <p:ph type="pic" sz="quarter" idx="20"/>
          </p:nvPr>
        </p:nvSpPr>
        <p:spPr>
          <a:xfrm>
            <a:off x="8222798"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3" name="Text Placeholder 3"/>
          <p:cNvSpPr>
            <a:spLocks noGrp="1"/>
          </p:cNvSpPr>
          <p:nvPr>
            <p:ph type="body" sz="half" idx="22"/>
          </p:nvPr>
        </p:nvSpPr>
        <p:spPr>
          <a:xfrm>
            <a:off x="820908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10/2/2018</a:t>
            </a:fld>
            <a:endParaRPr/>
          </a:p>
        </p:txBody>
      </p:sp>
    </p:spTree>
    <p:extLst>
      <p:ext uri="{BB962C8B-B14F-4D97-AF65-F5344CB8AC3E}">
        <p14:creationId xmlns:p14="http://schemas.microsoft.com/office/powerpoint/2010/main" val="16819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66214" y="421594"/>
            <a:ext cx="2286000" cy="1885508"/>
          </a:xfrm>
        </p:spPr>
        <p:txBody>
          <a:bodyPr>
            <a:normAutofit/>
          </a:bodyPr>
          <a:lstStyle>
            <a:lvl1pPr>
              <a:defRPr sz="2400"/>
            </a:lvl1pPr>
          </a:lstStyle>
          <a:p>
            <a:r>
              <a:rPr lang="en-US"/>
              <a:t>Click to edit Master title style</a:t>
            </a:r>
          </a:p>
        </p:txBody>
      </p:sp>
      <p:grpSp>
        <p:nvGrpSpPr>
          <p:cNvPr id="84" name="Group 83"/>
          <p:cNvGrpSpPr>
            <a:grpSpLocks noChangeAspect="1"/>
          </p:cNvGrpSpPr>
          <p:nvPr/>
        </p:nvGrpSpPr>
        <p:grpSpPr>
          <a:xfrm rot="16200000" flipV="1">
            <a:off x="274315" y="1102304"/>
            <a:ext cx="5053664" cy="4411852"/>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97" name="Picture Placeholder 33" descr="An empty placeholder to add an image. Click on the placeholder and select the image that you wish to add."/>
          <p:cNvSpPr>
            <a:spLocks noGrp="1"/>
          </p:cNvSpPr>
          <p:nvPr>
            <p:ph type="pic" sz="quarter" idx="17"/>
          </p:nvPr>
        </p:nvSpPr>
        <p:spPr>
          <a:xfrm>
            <a:off x="840795" y="1020193"/>
            <a:ext cx="3886200" cy="4572000"/>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98" name="Group 97"/>
          <p:cNvGrpSpPr/>
          <p:nvPr/>
        </p:nvGrpSpPr>
        <p:grpSpPr>
          <a:xfrm>
            <a:off x="5322489" y="319177"/>
            <a:ext cx="3389607" cy="2710838"/>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11" name="Picture Placeholder 33" descr="An empty placeholder to add an image. Click on the placeholder and select the image that you wish to add."/>
          <p:cNvSpPr>
            <a:spLocks noGrp="1" noChangeAspect="1"/>
          </p:cNvSpPr>
          <p:nvPr>
            <p:ph type="pic" sz="quarter" idx="18"/>
          </p:nvPr>
        </p:nvSpPr>
        <p:spPr>
          <a:xfrm>
            <a:off x="5546780" y="529603"/>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112" name="Group 111"/>
          <p:cNvGrpSpPr/>
          <p:nvPr/>
        </p:nvGrpSpPr>
        <p:grpSpPr>
          <a:xfrm>
            <a:off x="5322489" y="3245640"/>
            <a:ext cx="3389607" cy="2710838"/>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25" name="Picture Placeholder 33" descr="An empty placeholder to add an image. Click on the placeholder and select the image that you wish to add."/>
          <p:cNvSpPr>
            <a:spLocks noGrp="1" noChangeAspect="1"/>
          </p:cNvSpPr>
          <p:nvPr>
            <p:ph type="pic" sz="quarter" idx="19"/>
          </p:nvPr>
        </p:nvSpPr>
        <p:spPr>
          <a:xfrm>
            <a:off x="5546780" y="3456066"/>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126" name="Text Placeholder 3"/>
          <p:cNvSpPr>
            <a:spLocks noGrp="1"/>
          </p:cNvSpPr>
          <p:nvPr>
            <p:ph type="body" sz="half" idx="21"/>
          </p:nvPr>
        </p:nvSpPr>
        <p:spPr>
          <a:xfrm>
            <a:off x="9066214" y="2484992"/>
            <a:ext cx="2286000" cy="3248729"/>
          </a:xfrm>
        </p:spPr>
        <p:txBody>
          <a:bodyPr anchor="t" anchorCtr="0">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10/2/2018</a:t>
            </a:fld>
            <a:endParaRPr/>
          </a:p>
        </p:txBody>
      </p:sp>
    </p:spTree>
    <p:extLst>
      <p:ext uri="{BB962C8B-B14F-4D97-AF65-F5344CB8AC3E}">
        <p14:creationId xmlns:p14="http://schemas.microsoft.com/office/powerpoint/2010/main" val="78742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11732" y="1330347"/>
            <a:ext cx="3840480" cy="2103120"/>
          </a:xfrm>
        </p:spPr>
        <p:txBody>
          <a:bodyPr anchor="b">
            <a:normAutofit/>
          </a:bodyPr>
          <a:lstStyle>
            <a:lvl1pPr>
              <a:defRPr sz="3600"/>
            </a:lvl1pPr>
          </a:lstStyle>
          <a:p>
            <a:r>
              <a:rPr lang="en-US"/>
              <a:t>Click to edit Master title style</a:t>
            </a:r>
            <a:endParaRPr dirty="0"/>
          </a:p>
        </p:txBody>
      </p:sp>
      <p:sp>
        <p:nvSpPr>
          <p:cNvPr id="3" name="Content Placeholder 2"/>
          <p:cNvSpPr>
            <a:spLocks noGrp="1"/>
          </p:cNvSpPr>
          <p:nvPr>
            <p:ph idx="1"/>
          </p:nvPr>
        </p:nvSpPr>
        <p:spPr>
          <a:xfrm>
            <a:off x="836613" y="914400"/>
            <a:ext cx="6172201" cy="50292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7511732" y="3555523"/>
            <a:ext cx="3840480" cy="238807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a:xfrm>
            <a:off x="1065213" y="6019801"/>
            <a:ext cx="762000" cy="228600"/>
          </a:xfrm>
        </p:spPr>
        <p:txBody>
          <a:bodyPr/>
          <a:lstStyle>
            <a:lvl1pPr algn="l">
              <a:defRPr/>
            </a:lvl1pPr>
          </a:lstStyle>
          <a:p>
            <a:fld id="{022B156B-59AE-415F-B24B-8756D48BB977}" type="slidenum">
              <a:rPr/>
              <a:p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a:xfrm>
            <a:off x="8075611" y="6019801"/>
            <a:ext cx="1396260" cy="228600"/>
          </a:xfrm>
        </p:spPr>
        <p:txBody>
          <a:bodyPr/>
          <a:lstStyle/>
          <a:p>
            <a:fld id="{4CF99945-0A15-4715-AB6C-F5E56CF20F70}" type="datetimeFigureOut">
              <a:rPr lang="en-US"/>
              <a:t>10/2/2018</a:t>
            </a:fld>
            <a:endParaRPr/>
          </a:p>
        </p:txBody>
      </p:sp>
    </p:spTree>
    <p:extLst>
      <p:ext uri="{BB962C8B-B14F-4D97-AF65-F5344CB8AC3E}">
        <p14:creationId xmlns:p14="http://schemas.microsoft.com/office/powerpoint/2010/main" val="12397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92891" y="1330347"/>
            <a:ext cx="3840480" cy="2103120"/>
          </a:xfrm>
        </p:spPr>
        <p:txBody>
          <a:bodyPr anchor="b">
            <a:normAutofit/>
          </a:bodyPr>
          <a:lstStyle>
            <a:lvl1pPr>
              <a:defRPr sz="3600"/>
            </a:lvl1pPr>
          </a:lstStyle>
          <a:p>
            <a:r>
              <a:rPr lang="en-US"/>
              <a:t>Click to edit Master title style</a:t>
            </a:r>
            <a:endParaRPr dirty="0"/>
          </a:p>
        </p:txBody>
      </p:sp>
      <p:grpSp>
        <p:nvGrpSpPr>
          <p:cNvPr id="8" name="Group 7"/>
          <p:cNvGrpSpPr/>
          <p:nvPr/>
        </p:nvGrpSpPr>
        <p:grpSpPr>
          <a:xfrm>
            <a:off x="595546" y="781398"/>
            <a:ext cx="6433398" cy="5053665"/>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3" name="Picture Placeholder 2" descr="An empty placeholder to add an image. Click on the placeholder and select the image that you wish to add."/>
          <p:cNvSpPr>
            <a:spLocks noGrp="1"/>
          </p:cNvSpPr>
          <p:nvPr>
            <p:ph type="pic" idx="1"/>
          </p:nvPr>
        </p:nvSpPr>
        <p:spPr>
          <a:xfrm>
            <a:off x="836613" y="1031195"/>
            <a:ext cx="5943600" cy="4572000"/>
          </a:xfrm>
          <a:solidFill>
            <a:schemeClr val="accent2">
              <a:lumMod val="40000"/>
              <a:lumOff val="60000"/>
            </a:schemeClr>
          </a:solidFill>
          <a:ln w="381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7492891" y="3555521"/>
            <a:ext cx="3840480" cy="21685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10/2/2018</a:t>
            </a:fld>
            <a:endParaRPr/>
          </a:p>
        </p:txBody>
      </p:sp>
    </p:spTree>
    <p:extLst>
      <p:ext uri="{BB962C8B-B14F-4D97-AF65-F5344CB8AC3E}">
        <p14:creationId xmlns:p14="http://schemas.microsoft.com/office/powerpoint/2010/main" val="265957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10/2/2018</a:t>
            </a:fld>
            <a:endParaRPr/>
          </a:p>
        </p:txBody>
      </p:sp>
    </p:spTree>
    <p:extLst>
      <p:ext uri="{BB962C8B-B14F-4D97-AF65-F5344CB8AC3E}">
        <p14:creationId xmlns:p14="http://schemas.microsoft.com/office/powerpoint/2010/main" val="24479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24268" y="304800"/>
            <a:ext cx="1729531" cy="56769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199" y="304800"/>
            <a:ext cx="8633671" cy="56769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10/2/2018</a:t>
            </a:fld>
            <a:endParaRPr/>
          </a:p>
        </p:txBody>
      </p:sp>
    </p:spTree>
    <p:extLst>
      <p:ext uri="{BB962C8B-B14F-4D97-AF65-F5344CB8AC3E}">
        <p14:creationId xmlns:p14="http://schemas.microsoft.com/office/powerpoint/2010/main" val="420580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304800"/>
            <a:ext cx="10058402"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4" y="1752600"/>
            <a:ext cx="10058400" cy="42291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4"/>
          </p:nvPr>
        </p:nvSpPr>
        <p:spPr>
          <a:xfrm>
            <a:off x="1065213" y="6019801"/>
            <a:ext cx="762000" cy="228600"/>
          </a:xfrm>
          <a:prstGeom prst="rect">
            <a:avLst/>
          </a:prstGeom>
        </p:spPr>
        <p:txBody>
          <a:bodyPr vert="horz" lIns="91440" tIns="45720" rIns="91440" bIns="45720" rtlCol="0" anchor="ctr"/>
          <a:lstStyle>
            <a:lvl1pPr algn="l">
              <a:defRPr sz="1100">
                <a:solidFill>
                  <a:schemeClr val="tx1"/>
                </a:solidFill>
              </a:defRPr>
            </a:lvl1pPr>
          </a:lstStyle>
          <a:p>
            <a:fld id="{022B156B-59AE-415F-B24B-8756D48BB977}" type="slidenum">
              <a:rPr lang="en-US" smtClean="0"/>
              <a:pPr/>
              <a:t>‹#›</a:t>
            </a:fld>
            <a:endParaRPr lang="en-US"/>
          </a:p>
        </p:txBody>
      </p:sp>
      <p:sp>
        <p:nvSpPr>
          <p:cNvPr id="5" name="Footer Placeholder 4"/>
          <p:cNvSpPr>
            <a:spLocks noGrp="1"/>
          </p:cNvSpPr>
          <p:nvPr>
            <p:ph type="ftr" sz="quarter" idx="3"/>
          </p:nvPr>
        </p:nvSpPr>
        <p:spPr>
          <a:xfrm>
            <a:off x="1979613" y="6019801"/>
            <a:ext cx="5943600" cy="228600"/>
          </a:xfrm>
          <a:prstGeom prst="rect">
            <a:avLst/>
          </a:prstGeom>
        </p:spPr>
        <p:txBody>
          <a:bodyPr vert="horz" lIns="91440" tIns="45720" rIns="91440" bIns="45720" rtlCol="0" anchor="ctr"/>
          <a:lstStyle>
            <a:lvl1pPr algn="l">
              <a:defRPr sz="1100">
                <a:solidFill>
                  <a:schemeClr val="tx1"/>
                </a:solidFill>
              </a:defRPr>
            </a:lvl1pPr>
          </a:lstStyle>
          <a:p>
            <a:endParaRPr lang="en-US"/>
          </a:p>
        </p:txBody>
      </p:sp>
      <p:sp>
        <p:nvSpPr>
          <p:cNvPr id="4" name="Date Placeholder 3"/>
          <p:cNvSpPr>
            <a:spLocks noGrp="1"/>
          </p:cNvSpPr>
          <p:nvPr>
            <p:ph type="dt" sz="half" idx="2"/>
          </p:nvPr>
        </p:nvSpPr>
        <p:spPr>
          <a:xfrm>
            <a:off x="8075611" y="6019801"/>
            <a:ext cx="1396260" cy="228600"/>
          </a:xfrm>
          <a:prstGeom prst="rect">
            <a:avLst/>
          </a:prstGeom>
        </p:spPr>
        <p:txBody>
          <a:bodyPr vert="horz" lIns="91440" tIns="45720" rIns="91440" bIns="45720" rtlCol="0" anchor="ctr"/>
          <a:lstStyle>
            <a:lvl1pPr algn="l">
              <a:defRPr sz="1100">
                <a:solidFill>
                  <a:schemeClr val="tx1"/>
                </a:solidFill>
              </a:defRPr>
            </a:lvl1pPr>
          </a:lstStyle>
          <a:p>
            <a:fld id="{4CF99945-0A15-4715-AB6C-F5E56CF20F70}" type="datetimeFigureOut">
              <a:rPr lang="en-US" smtClean="0"/>
              <a:pPr/>
              <a:t>10/2/2018</a:t>
            </a:fld>
            <a:endParaRPr lang="en-US"/>
          </a:p>
        </p:txBody>
      </p:sp>
    </p:spTree>
    <p:extLst>
      <p:ext uri="{BB962C8B-B14F-4D97-AF65-F5344CB8AC3E}">
        <p14:creationId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xStyles>
    <p:title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p:titleStyle>
    <p:body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hyperlink" Target="http://www.tinyurl.com/smpdnest"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hyperlink" Target="https://www.greenoptimistic.com/green-home-security/" TargetMode="Externa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hyperlink" Target="mailto:neighborhoodwatch@cityofsanmateo.org"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18339" y="132863"/>
            <a:ext cx="8565661" cy="2917092"/>
          </a:xfrm>
        </p:spPr>
        <p:txBody>
          <a:bodyPr>
            <a:normAutofit/>
          </a:bodyPr>
          <a:lstStyle/>
          <a:p>
            <a:r>
              <a:rPr lang="en-US" dirty="0"/>
              <a:t>Neighborhood Watch</a:t>
            </a:r>
          </a:p>
        </p:txBody>
      </p:sp>
      <p:pic>
        <p:nvPicPr>
          <p:cNvPr id="4" name="Picture 3">
            <a:extLst>
              <a:ext uri="{FF2B5EF4-FFF2-40B4-BE49-F238E27FC236}">
                <a16:creationId xmlns:a16="http://schemas.microsoft.com/office/drawing/2014/main" id="{8FD144BD-BF40-40A3-82D8-9ACA8D946A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32608" y="2966586"/>
            <a:ext cx="1308871" cy="1472480"/>
          </a:xfrm>
          <a:prstGeom prst="rect">
            <a:avLst/>
          </a:prstGeom>
        </p:spPr>
      </p:pic>
      <p:pic>
        <p:nvPicPr>
          <p:cNvPr id="6" name="Picture 5">
            <a:extLst>
              <a:ext uri="{FF2B5EF4-FFF2-40B4-BE49-F238E27FC236}">
                <a16:creationId xmlns:a16="http://schemas.microsoft.com/office/drawing/2014/main" id="{150931E9-B762-4D9A-A23D-49DD160CD4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1903" y="3049955"/>
            <a:ext cx="1337825" cy="1337825"/>
          </a:xfrm>
          <a:prstGeom prst="rect">
            <a:avLst/>
          </a:prstGeom>
        </p:spPr>
      </p:pic>
    </p:spTree>
    <p:extLst>
      <p:ext uri="{BB962C8B-B14F-4D97-AF65-F5344CB8AC3E}">
        <p14:creationId xmlns:p14="http://schemas.microsoft.com/office/powerpoint/2010/main" val="769675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Neighborhood Watch</a:t>
            </a:r>
          </a:p>
        </p:txBody>
      </p:sp>
      <p:sp>
        <p:nvSpPr>
          <p:cNvPr id="3" name="Content Placeholder 2"/>
          <p:cNvSpPr>
            <a:spLocks noGrp="1"/>
          </p:cNvSpPr>
          <p:nvPr>
            <p:ph sz="half" idx="1"/>
          </p:nvPr>
        </p:nvSpPr>
        <p:spPr>
          <a:xfrm>
            <a:off x="1065211" y="1825625"/>
            <a:ext cx="9311241" cy="4187952"/>
          </a:xfrm>
        </p:spPr>
        <p:txBody>
          <a:bodyPr>
            <a:normAutofit fontScale="92500" lnSpcReduction="10000"/>
          </a:bodyPr>
          <a:lstStyle/>
          <a:p>
            <a:r>
              <a:rPr lang="en-US" b="1" dirty="0">
                <a:latin typeface="Segoe UI Light" panose="020B0502040204020203" pitchFamily="34" charset="0"/>
                <a:cs typeface="Segoe UI Light" panose="020B0502040204020203" pitchFamily="34" charset="0"/>
              </a:rPr>
              <a:t>A Crime Prevention Program that enlists resident participation &amp; involvement in a Police-Community collaborative battle against neighborhood crime</a:t>
            </a:r>
          </a:p>
          <a:p>
            <a:r>
              <a:rPr lang="en-US" b="1" dirty="0">
                <a:latin typeface="Segoe UI Light" panose="020B0502040204020203" pitchFamily="34" charset="0"/>
                <a:cs typeface="Segoe UI Light" panose="020B0502040204020203" pitchFamily="34" charset="0"/>
              </a:rPr>
              <a:t>Our primary purpose is personal and property protection for neighborhoods &amp; residents by knowing your neighbors and working together in a program of mutual assistance</a:t>
            </a:r>
          </a:p>
          <a:p>
            <a:r>
              <a:rPr lang="en-US" b="1" dirty="0">
                <a:latin typeface="Segoe UI Light" panose="020B0502040204020203" pitchFamily="34" charset="0"/>
                <a:cs typeface="Segoe UI Light" panose="020B0502040204020203" pitchFamily="34" charset="0"/>
              </a:rPr>
              <a:t>It is an extension of the “eyes &amp; ears” of the Police Department and about</a:t>
            </a:r>
            <a:r>
              <a:rPr lang="en-US" dirty="0">
                <a:latin typeface="Segoe UI Light" panose="020B0502040204020203" pitchFamily="34" charset="0"/>
                <a:cs typeface="Segoe UI Light" panose="020B0502040204020203" pitchFamily="34" charset="0"/>
              </a:rPr>
              <a:t> </a:t>
            </a:r>
            <a:r>
              <a:rPr lang="en-US" b="1" dirty="0">
                <a:latin typeface="Segoe UI Light" panose="020B0502040204020203" pitchFamily="34" charset="0"/>
                <a:cs typeface="Segoe UI Light" panose="020B0502040204020203" pitchFamily="34" charset="0"/>
              </a:rPr>
              <a:t>crime prevention education and the implementation of important home and personal security strategies</a:t>
            </a:r>
          </a:p>
          <a:p>
            <a:r>
              <a:rPr lang="en-US" b="1" dirty="0">
                <a:latin typeface="Segoe UI Light" panose="020B0502040204020203" pitchFamily="34" charset="0"/>
                <a:cs typeface="Segoe UI Light" panose="020B0502040204020203" pitchFamily="34" charset="0"/>
              </a:rPr>
              <a:t>Governed by the Police Department and a Board of Directors, with the assistance of Block Captains</a:t>
            </a:r>
          </a:p>
        </p:txBody>
      </p:sp>
      <p:pic>
        <p:nvPicPr>
          <p:cNvPr id="4" name="Picture 4">
            <a:extLst>
              <a:ext uri="{FF2B5EF4-FFF2-40B4-BE49-F238E27FC236}">
                <a16:creationId xmlns:a16="http://schemas.microsoft.com/office/drawing/2014/main" id="{4A8FE5D4-C7CC-4756-A0EC-B90F75AD94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4638" y="304800"/>
            <a:ext cx="1605150" cy="2140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330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530" y="-448256"/>
            <a:ext cx="5751114" cy="1219200"/>
          </a:xfrm>
        </p:spPr>
        <p:txBody>
          <a:bodyPr>
            <a:normAutofit/>
          </a:bodyPr>
          <a:lstStyle/>
          <a:p>
            <a:r>
              <a:rPr lang="en-US" sz="3200" dirty="0"/>
              <a:t>What is a Block Captain?</a:t>
            </a:r>
          </a:p>
        </p:txBody>
      </p:sp>
      <p:sp>
        <p:nvSpPr>
          <p:cNvPr id="3" name="Content Placeholder 2">
            <a:extLst>
              <a:ext uri="{FF2B5EF4-FFF2-40B4-BE49-F238E27FC236}">
                <a16:creationId xmlns:a16="http://schemas.microsoft.com/office/drawing/2014/main" id="{0EF2B667-83FB-4B5C-9D8A-1F565ACF0412}"/>
              </a:ext>
            </a:extLst>
          </p:cNvPr>
          <p:cNvSpPr txBox="1">
            <a:spLocks/>
          </p:cNvSpPr>
          <p:nvPr/>
        </p:nvSpPr>
        <p:spPr>
          <a:xfrm>
            <a:off x="530678" y="985795"/>
            <a:ext cx="5124165" cy="4187952"/>
          </a:xfrm>
          <a:prstGeom prst="rect">
            <a:avLst/>
          </a:prstGeom>
        </p:spPr>
        <p:txBody>
          <a:bodyPr/>
          <a:lst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a:lstStyle>
          <a:p>
            <a:r>
              <a:rPr lang="en-US" b="1" dirty="0">
                <a:latin typeface="Segoe UI Light" panose="020B0502040204020203" pitchFamily="34" charset="0"/>
                <a:cs typeface="Segoe UI Light" panose="020B0502040204020203" pitchFamily="34" charset="0"/>
              </a:rPr>
              <a:t>A volunteer</a:t>
            </a:r>
          </a:p>
          <a:p>
            <a:r>
              <a:rPr lang="en-US" b="1" dirty="0">
                <a:latin typeface="Segoe UI Light" panose="020B0502040204020203" pitchFamily="34" charset="0"/>
                <a:cs typeface="Segoe UI Light" panose="020B0502040204020203" pitchFamily="34" charset="0"/>
              </a:rPr>
              <a:t>A conduit to receive and relay information to and from neighbors, and the community at large, to and from the Police Department</a:t>
            </a:r>
          </a:p>
          <a:p>
            <a:r>
              <a:rPr lang="en-US" b="1" dirty="0">
                <a:latin typeface="Segoe UI Light" panose="020B0502040204020203" pitchFamily="34" charset="0"/>
                <a:cs typeface="Segoe UI Light" panose="020B0502040204020203" pitchFamily="34" charset="0"/>
              </a:rPr>
              <a:t>A point person for their block to foster the benefits of Neighborhood Watch</a:t>
            </a:r>
          </a:p>
          <a:p>
            <a:r>
              <a:rPr lang="en-US" b="1" dirty="0">
                <a:latin typeface="Segoe UI Light" panose="020B0502040204020203" pitchFamily="34" charset="0"/>
                <a:cs typeface="Segoe UI Light" panose="020B0502040204020203" pitchFamily="34" charset="0"/>
              </a:rPr>
              <a:t>Provide safety &amp; security information and advice on defensive measures and to provide advice on what to report</a:t>
            </a:r>
          </a:p>
          <a:p>
            <a:endParaRPr lang="en-US" dirty="0"/>
          </a:p>
        </p:txBody>
      </p:sp>
      <p:sp>
        <p:nvSpPr>
          <p:cNvPr id="4" name="Title 1">
            <a:extLst>
              <a:ext uri="{FF2B5EF4-FFF2-40B4-BE49-F238E27FC236}">
                <a16:creationId xmlns:a16="http://schemas.microsoft.com/office/drawing/2014/main" id="{ED3275D5-34EC-4440-8445-54754E59A774}"/>
              </a:ext>
            </a:extLst>
          </p:cNvPr>
          <p:cNvSpPr txBox="1">
            <a:spLocks/>
          </p:cNvSpPr>
          <p:nvPr/>
        </p:nvSpPr>
        <p:spPr>
          <a:xfrm>
            <a:off x="6392779" y="-423270"/>
            <a:ext cx="5751114" cy="12192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r>
              <a:rPr lang="en-US" sz="3200" dirty="0"/>
              <a:t>A Block Captain is NOT…</a:t>
            </a:r>
          </a:p>
        </p:txBody>
      </p:sp>
      <p:sp>
        <p:nvSpPr>
          <p:cNvPr id="5" name="Content Placeholder 2">
            <a:extLst>
              <a:ext uri="{FF2B5EF4-FFF2-40B4-BE49-F238E27FC236}">
                <a16:creationId xmlns:a16="http://schemas.microsoft.com/office/drawing/2014/main" id="{36DFE793-B2BD-4D59-8538-39A48ACDAA4A}"/>
              </a:ext>
            </a:extLst>
          </p:cNvPr>
          <p:cNvSpPr txBox="1">
            <a:spLocks/>
          </p:cNvSpPr>
          <p:nvPr/>
        </p:nvSpPr>
        <p:spPr>
          <a:xfrm>
            <a:off x="6392779" y="985795"/>
            <a:ext cx="4387516" cy="4187952"/>
          </a:xfrm>
          <a:prstGeom prst="rect">
            <a:avLst/>
          </a:prstGeom>
        </p:spPr>
        <p:txBody>
          <a:bodyPr/>
          <a:lst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a:lstStyle>
          <a:p>
            <a:r>
              <a:rPr lang="en-US" b="1" dirty="0">
                <a:latin typeface="Segoe UI Light" panose="020B0502040204020203" pitchFamily="34" charset="0"/>
                <a:cs typeface="Segoe UI Light" panose="020B0502040204020203" pitchFamily="34" charset="0"/>
              </a:rPr>
              <a:t>Law Enforcement</a:t>
            </a:r>
          </a:p>
          <a:p>
            <a:r>
              <a:rPr lang="en-US" b="1" dirty="0">
                <a:latin typeface="Segoe UI Light" panose="020B0502040204020203" pitchFamily="34" charset="0"/>
                <a:cs typeface="Segoe UI Light" panose="020B0502040204020203" pitchFamily="34" charset="0"/>
              </a:rPr>
              <a:t>A vigilante</a:t>
            </a:r>
          </a:p>
          <a:p>
            <a:r>
              <a:rPr lang="en-US" b="1" dirty="0">
                <a:latin typeface="Segoe UI Light" panose="020B0502040204020203" pitchFamily="34" charset="0"/>
                <a:cs typeface="Segoe UI Light" panose="020B0502040204020203" pitchFamily="34" charset="0"/>
              </a:rPr>
              <a:t>An authority in a criminal situation</a:t>
            </a:r>
          </a:p>
          <a:p>
            <a:r>
              <a:rPr lang="en-US" b="1" dirty="0">
                <a:latin typeface="Segoe UI Light" panose="020B0502040204020203" pitchFamily="34" charset="0"/>
                <a:cs typeface="Segoe UI Light" panose="020B0502040204020203" pitchFamily="34" charset="0"/>
              </a:rPr>
              <a:t>Authorized or encouraged to become physically involved in a crime in progress</a:t>
            </a:r>
          </a:p>
          <a:p>
            <a:r>
              <a:rPr lang="en-US" b="1" dirty="0">
                <a:latin typeface="Segoe UI Light" panose="020B0502040204020203" pitchFamily="34" charset="0"/>
                <a:cs typeface="Segoe UI Light" panose="020B0502040204020203" pitchFamily="34" charset="0"/>
              </a:rPr>
              <a:t>A neighborhood gofer</a:t>
            </a:r>
          </a:p>
        </p:txBody>
      </p:sp>
    </p:spTree>
    <p:extLst>
      <p:ext uri="{BB962C8B-B14F-4D97-AF65-F5344CB8AC3E}">
        <p14:creationId xmlns:p14="http://schemas.microsoft.com/office/powerpoint/2010/main" val="3427522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549" y="0"/>
            <a:ext cx="10058402" cy="1219200"/>
          </a:xfrm>
        </p:spPr>
        <p:txBody>
          <a:bodyPr/>
          <a:lstStyle/>
          <a:p>
            <a:r>
              <a:rPr lang="en-US" dirty="0"/>
              <a:t>Block Captain Responsibilities</a:t>
            </a:r>
          </a:p>
        </p:txBody>
      </p:sp>
      <p:sp>
        <p:nvSpPr>
          <p:cNvPr id="3" name="Content Placeholder 2">
            <a:extLst>
              <a:ext uri="{FF2B5EF4-FFF2-40B4-BE49-F238E27FC236}">
                <a16:creationId xmlns:a16="http://schemas.microsoft.com/office/drawing/2014/main" id="{0EF2B667-83FB-4B5C-9D8A-1F565ACF0412}"/>
              </a:ext>
            </a:extLst>
          </p:cNvPr>
          <p:cNvSpPr txBox="1">
            <a:spLocks/>
          </p:cNvSpPr>
          <p:nvPr/>
        </p:nvSpPr>
        <p:spPr>
          <a:xfrm>
            <a:off x="1081534" y="1508691"/>
            <a:ext cx="10173311" cy="5493687"/>
          </a:xfrm>
          <a:prstGeom prst="rect">
            <a:avLst/>
          </a:prstGeom>
        </p:spPr>
        <p:txBody>
          <a:bodyPr/>
          <a:lst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a:lstStyle>
          <a:p>
            <a:r>
              <a:rPr lang="en-US" b="1" dirty="0">
                <a:latin typeface="Segoe UI Light" panose="020B0502040204020203" pitchFamily="34" charset="0"/>
                <a:cs typeface="Segoe UI Light" panose="020B0502040204020203" pitchFamily="34" charset="0"/>
              </a:rPr>
              <a:t>Organize your block.  To be a recognized Neighborhood Watch Block, there needs to be a Block Captain.</a:t>
            </a:r>
          </a:p>
          <a:p>
            <a:r>
              <a:rPr lang="en-US" b="1" dirty="0">
                <a:latin typeface="Segoe UI Light" panose="020B0502040204020203" pitchFamily="34" charset="0"/>
                <a:cs typeface="Segoe UI Light" panose="020B0502040204020203" pitchFamily="34" charset="0"/>
              </a:rPr>
              <a:t>Know your neighbors!  Meet current residents and welcome new ones.</a:t>
            </a:r>
          </a:p>
          <a:p>
            <a:r>
              <a:rPr lang="en-US" b="1" dirty="0">
                <a:latin typeface="Segoe UI Light" panose="020B0502040204020203" pitchFamily="34" charset="0"/>
                <a:cs typeface="Segoe UI Light" panose="020B0502040204020203" pitchFamily="34" charset="0"/>
              </a:rPr>
              <a:t>Attend and/or host neighborhood/community meetings &amp; events.  Encourage block participation.</a:t>
            </a:r>
          </a:p>
          <a:p>
            <a:r>
              <a:rPr lang="en-US" b="1" dirty="0">
                <a:latin typeface="Segoe UI Light" panose="020B0502040204020203" pitchFamily="34" charset="0"/>
                <a:cs typeface="Segoe UI Light" panose="020B0502040204020203" pitchFamily="34" charset="0"/>
              </a:rPr>
              <a:t>Actively promote the ideals of Neighborhood Watch.</a:t>
            </a:r>
          </a:p>
          <a:p>
            <a:r>
              <a:rPr lang="en-US" b="1" dirty="0">
                <a:latin typeface="Segoe UI Light" panose="020B0502040204020203" pitchFamily="34" charset="0"/>
                <a:cs typeface="Segoe UI Light" panose="020B0502040204020203" pitchFamily="34" charset="0"/>
              </a:rPr>
              <a:t>Provide neighbors with information and resources provided by the Police Department.</a:t>
            </a:r>
          </a:p>
          <a:p>
            <a:r>
              <a:rPr lang="en-US" b="1" dirty="0">
                <a:latin typeface="Segoe UI Light" panose="020B0502040204020203" pitchFamily="34" charset="0"/>
                <a:cs typeface="Segoe UI Light" panose="020B0502040204020203" pitchFamily="34" charset="0"/>
              </a:rPr>
              <a:t>Time commitment is minimal and as needed</a:t>
            </a:r>
          </a:p>
          <a:p>
            <a:endParaRPr lang="en-US" b="1" dirty="0">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2939797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A1F99BD-CEAC-4449-AEA6-C24B1A7DD525}"/>
              </a:ext>
            </a:extLst>
          </p:cNvPr>
          <p:cNvSpPr txBox="1">
            <a:spLocks/>
          </p:cNvSpPr>
          <p:nvPr/>
        </p:nvSpPr>
        <p:spPr>
          <a:xfrm>
            <a:off x="181821" y="398522"/>
            <a:ext cx="11828358" cy="12192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pPr algn="ctr"/>
            <a:r>
              <a:rPr lang="en-US" dirty="0"/>
              <a:t>Your involvement will directly affect the crime rate of your neighborhoods!</a:t>
            </a:r>
          </a:p>
        </p:txBody>
      </p:sp>
      <p:sp>
        <p:nvSpPr>
          <p:cNvPr id="4" name="TextBox 3">
            <a:extLst>
              <a:ext uri="{FF2B5EF4-FFF2-40B4-BE49-F238E27FC236}">
                <a16:creationId xmlns:a16="http://schemas.microsoft.com/office/drawing/2014/main" id="{8F627D05-2171-4050-853B-E9D817F011AF}"/>
              </a:ext>
            </a:extLst>
          </p:cNvPr>
          <p:cNvSpPr txBox="1"/>
          <p:nvPr/>
        </p:nvSpPr>
        <p:spPr>
          <a:xfrm>
            <a:off x="1026368" y="2013123"/>
            <a:ext cx="10368501" cy="3323987"/>
          </a:xfrm>
          <a:prstGeom prst="rect">
            <a:avLst/>
          </a:prstGeom>
          <a:noFill/>
        </p:spPr>
        <p:txBody>
          <a:bodyPr wrap="square" rtlCol="0">
            <a:spAutoFit/>
          </a:bodyPr>
          <a:lstStyle/>
          <a:p>
            <a:pPr marL="285750" indent="-285750">
              <a:buFont typeface="Arial" panose="020B0604020202020204" pitchFamily="34" charset="0"/>
              <a:buChar char="•"/>
            </a:pPr>
            <a:r>
              <a:rPr lang="en-US" sz="2400" b="1" dirty="0">
                <a:latin typeface="Segoe UI Light" panose="020B0502040204020203" pitchFamily="34" charset="0"/>
                <a:cs typeface="Segoe UI Light" panose="020B0502040204020203" pitchFamily="34" charset="0"/>
              </a:rPr>
              <a:t>On average, Neighborhood Watch Blocks are 84% safer than non-Neighborhood Watch Blocks</a:t>
            </a:r>
          </a:p>
          <a:p>
            <a:pPr marL="285750" indent="-285750">
              <a:buFont typeface="Arial" panose="020B0604020202020204" pitchFamily="34" charset="0"/>
              <a:buChar char="•"/>
            </a:pPr>
            <a:endParaRPr lang="en-US" sz="2400" b="1" dirty="0">
              <a:latin typeface="Segoe UI Light" panose="020B0502040204020203" pitchFamily="34" charset="0"/>
              <a:cs typeface="Segoe UI Light" panose="020B0502040204020203" pitchFamily="34" charset="0"/>
            </a:endParaRPr>
          </a:p>
          <a:p>
            <a:pPr marL="285750" indent="-285750">
              <a:buFont typeface="Arial" panose="020B0604020202020204" pitchFamily="34" charset="0"/>
              <a:buChar char="•"/>
            </a:pPr>
            <a:r>
              <a:rPr lang="en-US" sz="2400" b="1" dirty="0">
                <a:latin typeface="Segoe UI Light" panose="020B0502040204020203" pitchFamily="34" charset="0"/>
                <a:cs typeface="Segoe UI Light" panose="020B0502040204020203" pitchFamily="34" charset="0"/>
              </a:rPr>
              <a:t>Attributed to appearing “occupied”, meaning your neighborhoods look “lived in”, people coming and going, knowing what’s going on and who belongs; therefore, creating a riskier environment for crooks to target</a:t>
            </a:r>
          </a:p>
          <a:p>
            <a:endParaRPr lang="en-US" sz="2400" b="1" dirty="0">
              <a:latin typeface="Segoe UI Light" panose="020B0502040204020203" pitchFamily="34" charset="0"/>
              <a:cs typeface="Segoe UI Light" panose="020B0502040204020203" pitchFamily="34" charset="0"/>
            </a:endParaRPr>
          </a:p>
          <a:p>
            <a:pPr marL="285750" indent="-285750">
              <a:buFont typeface="Arial" panose="020B0604020202020204" pitchFamily="34" charset="0"/>
              <a:buChar char="•"/>
            </a:pPr>
            <a:r>
              <a:rPr lang="en-US" sz="2400" b="1" dirty="0">
                <a:latin typeface="Segoe UI Light" panose="020B0502040204020203" pitchFamily="34" charset="0"/>
                <a:cs typeface="Segoe UI Light" panose="020B0502040204020203" pitchFamily="34" charset="0"/>
              </a:rPr>
              <a:t>Areas with the highest crime rates are the most reluctant to organize</a:t>
            </a:r>
          </a:p>
          <a:p>
            <a:pPr marL="285750" indent="-285750">
              <a:buFont typeface="Arial" panose="020B0604020202020204" pitchFamily="34" charset="0"/>
              <a:buChar char="•"/>
            </a:pPr>
            <a:endParaRPr lang="en-US" dirty="0"/>
          </a:p>
        </p:txBody>
      </p:sp>
      <p:sp>
        <p:nvSpPr>
          <p:cNvPr id="9" name="Arrow: Down 8">
            <a:extLst>
              <a:ext uri="{FF2B5EF4-FFF2-40B4-BE49-F238E27FC236}">
                <a16:creationId xmlns:a16="http://schemas.microsoft.com/office/drawing/2014/main" id="{FC0D2E79-C3A4-4DC1-A803-A772C3F91D91}"/>
              </a:ext>
            </a:extLst>
          </p:cNvPr>
          <p:cNvSpPr/>
          <p:nvPr/>
        </p:nvSpPr>
        <p:spPr>
          <a:xfrm>
            <a:off x="10549799" y="1220021"/>
            <a:ext cx="569167" cy="1586204"/>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DD79FCC-A598-463C-9777-ACC762841222}"/>
              </a:ext>
            </a:extLst>
          </p:cNvPr>
          <p:cNvSpPr txBox="1"/>
          <p:nvPr/>
        </p:nvSpPr>
        <p:spPr>
          <a:xfrm>
            <a:off x="10563934" y="5547845"/>
            <a:ext cx="1194318" cy="646331"/>
          </a:xfrm>
          <a:prstGeom prst="rect">
            <a:avLst/>
          </a:prstGeom>
          <a:noFill/>
        </p:spPr>
        <p:txBody>
          <a:bodyPr wrap="square" rtlCol="0">
            <a:spAutoFit/>
          </a:bodyPr>
          <a:lstStyle/>
          <a:p>
            <a:endParaRPr lang="en-US" dirty="0">
              <a:solidFill>
                <a:schemeClr val="tx2"/>
              </a:solidFill>
            </a:endParaRPr>
          </a:p>
          <a:p>
            <a:endParaRPr lang="en-US" dirty="0">
              <a:solidFill>
                <a:schemeClr val="tx2"/>
              </a:solidFill>
            </a:endParaRPr>
          </a:p>
        </p:txBody>
      </p:sp>
      <p:sp>
        <p:nvSpPr>
          <p:cNvPr id="11" name="TextBox 10">
            <a:extLst>
              <a:ext uri="{FF2B5EF4-FFF2-40B4-BE49-F238E27FC236}">
                <a16:creationId xmlns:a16="http://schemas.microsoft.com/office/drawing/2014/main" id="{6932951D-5866-4001-B390-FD264D526D1F}"/>
              </a:ext>
            </a:extLst>
          </p:cNvPr>
          <p:cNvSpPr txBox="1"/>
          <p:nvPr/>
        </p:nvSpPr>
        <p:spPr>
          <a:xfrm rot="5400000">
            <a:off x="10477573" y="1446025"/>
            <a:ext cx="713618" cy="261610"/>
          </a:xfrm>
          <a:prstGeom prst="rect">
            <a:avLst/>
          </a:prstGeom>
          <a:noFill/>
        </p:spPr>
        <p:txBody>
          <a:bodyPr wrap="square" rtlCol="0">
            <a:spAutoFit/>
          </a:bodyPr>
          <a:lstStyle/>
          <a:p>
            <a:r>
              <a:rPr lang="en-US" sz="1100" dirty="0">
                <a:solidFill>
                  <a:schemeClr val="tx2"/>
                </a:solidFill>
              </a:rPr>
              <a:t>CRIME</a:t>
            </a:r>
          </a:p>
        </p:txBody>
      </p:sp>
      <p:pic>
        <p:nvPicPr>
          <p:cNvPr id="16" name="Picture 15" descr="A close up of a piece of paper&#10;&#10;Description generated with high confidence">
            <a:extLst>
              <a:ext uri="{FF2B5EF4-FFF2-40B4-BE49-F238E27FC236}">
                <a16:creationId xmlns:a16="http://schemas.microsoft.com/office/drawing/2014/main" id="{6E121DF2-2369-4D51-AA9A-0DE931D272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61093" y="1624018"/>
            <a:ext cx="725981" cy="725981"/>
          </a:xfrm>
          <a:prstGeom prst="rect">
            <a:avLst/>
          </a:prstGeom>
        </p:spPr>
      </p:pic>
      <p:sp>
        <p:nvSpPr>
          <p:cNvPr id="2" name="TextBox 1">
            <a:extLst>
              <a:ext uri="{FF2B5EF4-FFF2-40B4-BE49-F238E27FC236}">
                <a16:creationId xmlns:a16="http://schemas.microsoft.com/office/drawing/2014/main" id="{981045C9-BB22-4286-BD48-1941428F0CCB}"/>
              </a:ext>
            </a:extLst>
          </p:cNvPr>
          <p:cNvSpPr txBox="1"/>
          <p:nvPr/>
        </p:nvSpPr>
        <p:spPr>
          <a:xfrm>
            <a:off x="-83979" y="5458296"/>
            <a:ext cx="12367732" cy="769441"/>
          </a:xfrm>
          <a:prstGeom prst="rect">
            <a:avLst/>
          </a:prstGeom>
          <a:noFill/>
        </p:spPr>
        <p:txBody>
          <a:bodyPr wrap="square" rtlCol="0">
            <a:spAutoFit/>
          </a:bodyPr>
          <a:lstStyle/>
          <a:p>
            <a:pPr algn="ctr"/>
            <a:r>
              <a:rPr lang="en-US" sz="4400" b="1" dirty="0">
                <a:solidFill>
                  <a:srgbClr val="0070C0"/>
                </a:solidFill>
              </a:rPr>
              <a:t>“SEE </a:t>
            </a:r>
            <a:r>
              <a:rPr lang="en-US" sz="4000" b="1" dirty="0">
                <a:solidFill>
                  <a:srgbClr val="0070C0"/>
                </a:solidFill>
              </a:rPr>
              <a:t>SOMETHING</a:t>
            </a:r>
            <a:r>
              <a:rPr lang="en-US" sz="4400" b="1" dirty="0">
                <a:solidFill>
                  <a:srgbClr val="0070C0"/>
                </a:solidFill>
              </a:rPr>
              <a:t>, SAY SOMETHING!”</a:t>
            </a:r>
          </a:p>
        </p:txBody>
      </p:sp>
    </p:spTree>
    <p:extLst>
      <p:ext uri="{BB962C8B-B14F-4D97-AF65-F5344CB8AC3E}">
        <p14:creationId xmlns:p14="http://schemas.microsoft.com/office/powerpoint/2010/main" val="728951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generated with very high confidence">
            <a:extLst>
              <a:ext uri="{FF2B5EF4-FFF2-40B4-BE49-F238E27FC236}">
                <a16:creationId xmlns:a16="http://schemas.microsoft.com/office/drawing/2014/main" id="{435EC35C-DADA-425A-A746-0B3FC9B4610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2912" y="355458"/>
            <a:ext cx="5535935" cy="3267173"/>
          </a:xfrm>
          <a:prstGeom prst="rect">
            <a:avLst/>
          </a:prstGeom>
        </p:spPr>
      </p:pic>
      <p:sp>
        <p:nvSpPr>
          <p:cNvPr id="4" name="TextBox 3">
            <a:extLst>
              <a:ext uri="{FF2B5EF4-FFF2-40B4-BE49-F238E27FC236}">
                <a16:creationId xmlns:a16="http://schemas.microsoft.com/office/drawing/2014/main" id="{1427E602-70F2-4BF0-8163-BAF6EAB12B14}"/>
              </a:ext>
            </a:extLst>
          </p:cNvPr>
          <p:cNvSpPr txBox="1"/>
          <p:nvPr/>
        </p:nvSpPr>
        <p:spPr>
          <a:xfrm>
            <a:off x="252912" y="4902382"/>
            <a:ext cx="7521934" cy="369332"/>
          </a:xfrm>
          <a:prstGeom prst="rect">
            <a:avLst/>
          </a:prstGeom>
          <a:noFill/>
        </p:spPr>
        <p:txBody>
          <a:bodyPr wrap="square" rtlCol="0">
            <a:spAutoFit/>
          </a:bodyPr>
          <a:lstStyle/>
          <a:p>
            <a:r>
              <a:rPr lang="en-US" b="1" dirty="0">
                <a:solidFill>
                  <a:schemeClr val="tx2"/>
                </a:solidFill>
                <a:latin typeface="Segoe UI Light" panose="020B0502040204020203" pitchFamily="34" charset="0"/>
                <a:cs typeface="Segoe UI Light" panose="020B0502040204020203" pitchFamily="34" charset="0"/>
              </a:rPr>
              <a:t>https://www.cityofsanmateo.org/2217/Maps</a:t>
            </a:r>
          </a:p>
        </p:txBody>
      </p:sp>
      <p:pic>
        <p:nvPicPr>
          <p:cNvPr id="6" name="Picture 5">
            <a:extLst>
              <a:ext uri="{FF2B5EF4-FFF2-40B4-BE49-F238E27FC236}">
                <a16:creationId xmlns:a16="http://schemas.microsoft.com/office/drawing/2014/main" id="{7DDC55D9-3322-447B-8D7C-438464DA73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076" y="3597457"/>
            <a:ext cx="5314950" cy="1304925"/>
          </a:xfrm>
          <a:prstGeom prst="rect">
            <a:avLst/>
          </a:prstGeom>
        </p:spPr>
      </p:pic>
      <p:pic>
        <p:nvPicPr>
          <p:cNvPr id="7" name="Picture 6" descr="A screenshot of a cell phone&#10;&#10;Description generated with very high confidence">
            <a:extLst>
              <a:ext uri="{FF2B5EF4-FFF2-40B4-BE49-F238E27FC236}">
                <a16:creationId xmlns:a16="http://schemas.microsoft.com/office/drawing/2014/main" id="{ACB8EE19-A4ED-4D81-8738-1D88392B7FE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03623" y="2891257"/>
            <a:ext cx="5255267" cy="3184471"/>
          </a:xfrm>
          <a:prstGeom prst="rect">
            <a:avLst/>
          </a:prstGeom>
        </p:spPr>
      </p:pic>
      <p:sp>
        <p:nvSpPr>
          <p:cNvPr id="8" name="TextBox 7">
            <a:extLst>
              <a:ext uri="{FF2B5EF4-FFF2-40B4-BE49-F238E27FC236}">
                <a16:creationId xmlns:a16="http://schemas.microsoft.com/office/drawing/2014/main" id="{949D5760-5BB1-4C94-84BC-1064ACF49A0C}"/>
              </a:ext>
            </a:extLst>
          </p:cNvPr>
          <p:cNvSpPr txBox="1"/>
          <p:nvPr/>
        </p:nvSpPr>
        <p:spPr>
          <a:xfrm>
            <a:off x="6142122" y="2521925"/>
            <a:ext cx="7521934" cy="369332"/>
          </a:xfrm>
          <a:prstGeom prst="rect">
            <a:avLst/>
          </a:prstGeom>
          <a:noFill/>
        </p:spPr>
        <p:txBody>
          <a:bodyPr wrap="square" rtlCol="0">
            <a:spAutoFit/>
          </a:bodyPr>
          <a:lstStyle/>
          <a:p>
            <a:r>
              <a:rPr lang="en-US" b="1" dirty="0">
                <a:solidFill>
                  <a:schemeClr val="tx2"/>
                </a:solidFill>
                <a:latin typeface="Segoe UI Light" panose="020B0502040204020203" pitchFamily="34" charset="0"/>
                <a:cs typeface="Segoe UI Light" panose="020B0502040204020203" pitchFamily="34" charset="0"/>
              </a:rPr>
              <a:t>www.cityofsanmateo.org/675/Neighborhood-Watch-Program</a:t>
            </a:r>
          </a:p>
        </p:txBody>
      </p:sp>
    </p:spTree>
    <p:extLst>
      <p:ext uri="{BB962C8B-B14F-4D97-AF65-F5344CB8AC3E}">
        <p14:creationId xmlns:p14="http://schemas.microsoft.com/office/powerpoint/2010/main" val="2123490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266C6-D2F5-48A9-B29B-92D25BCE3B31}"/>
              </a:ext>
            </a:extLst>
          </p:cNvPr>
          <p:cNvSpPr>
            <a:spLocks noGrp="1"/>
          </p:cNvSpPr>
          <p:nvPr>
            <p:ph type="title"/>
          </p:nvPr>
        </p:nvSpPr>
        <p:spPr>
          <a:xfrm>
            <a:off x="767810" y="-83590"/>
            <a:ext cx="5134708" cy="1899138"/>
          </a:xfrm>
        </p:spPr>
        <p:txBody>
          <a:bodyPr>
            <a:normAutofit/>
          </a:bodyPr>
          <a:lstStyle/>
          <a:p>
            <a:r>
              <a:rPr lang="en-US" dirty="0"/>
              <a:t>San Mateo NEST </a:t>
            </a:r>
            <a:r>
              <a:rPr lang="en-US" sz="2000" dirty="0"/>
              <a:t>(Neighborhood Eyes Security Team)</a:t>
            </a:r>
            <a:endParaRPr lang="en-US" dirty="0"/>
          </a:p>
        </p:txBody>
      </p:sp>
      <p:sp>
        <p:nvSpPr>
          <p:cNvPr id="4" name="Text Placeholder 3">
            <a:extLst>
              <a:ext uri="{FF2B5EF4-FFF2-40B4-BE49-F238E27FC236}">
                <a16:creationId xmlns:a16="http://schemas.microsoft.com/office/drawing/2014/main" id="{F585E3D3-22B9-4E89-801A-440EFCF77F8A}"/>
              </a:ext>
            </a:extLst>
          </p:cNvPr>
          <p:cNvSpPr>
            <a:spLocks noGrp="1"/>
          </p:cNvSpPr>
          <p:nvPr>
            <p:ph type="body" sz="half" idx="2"/>
          </p:nvPr>
        </p:nvSpPr>
        <p:spPr>
          <a:xfrm>
            <a:off x="1006349" y="2317956"/>
            <a:ext cx="5625038" cy="3017217"/>
          </a:xfrm>
        </p:spPr>
        <p:txBody>
          <a:bodyPr>
            <a:normAutofit fontScale="92500"/>
          </a:bodyPr>
          <a:lstStyle/>
          <a:p>
            <a:pPr algn="ctr"/>
            <a:r>
              <a:rPr lang="en-US" sz="2200" b="1" dirty="0">
                <a:solidFill>
                  <a:srgbClr val="0070C0"/>
                </a:solidFill>
                <a:latin typeface="Segoe UI Light" panose="020B0502040204020203" pitchFamily="34" charset="0"/>
                <a:cs typeface="Segoe UI Light" panose="020B0502040204020203" pitchFamily="34" charset="0"/>
              </a:rPr>
              <a:t>This voluntary registry simply informs the PD of the locations of home security cameras in the city.  We do not have access, remote or otherwise, to your personal property.  This simply aids the PD in locating potential video evidence in the event an incident occurs in a residential neighborhood.</a:t>
            </a:r>
          </a:p>
          <a:p>
            <a:pPr algn="ctr"/>
            <a:r>
              <a:rPr lang="en-US" sz="2400" dirty="0"/>
              <a:t>Register your Home Security Cameras at </a:t>
            </a:r>
            <a:r>
              <a:rPr lang="en-US" sz="2400" dirty="0">
                <a:solidFill>
                  <a:srgbClr val="0070C0"/>
                </a:solidFill>
                <a:hlinkClick r:id="rId3"/>
              </a:rPr>
              <a:t>www.tinyurl.com/smpdnest</a:t>
            </a:r>
            <a:endParaRPr lang="en-US" sz="2400" dirty="0">
              <a:solidFill>
                <a:srgbClr val="0070C0"/>
              </a:solidFill>
            </a:endParaRPr>
          </a:p>
          <a:p>
            <a:pPr algn="ctr"/>
            <a:endParaRPr lang="en-US" sz="2200" b="1" dirty="0">
              <a:latin typeface="Segoe UI Light" panose="020B0502040204020203" pitchFamily="34" charset="0"/>
              <a:cs typeface="Segoe UI Light" panose="020B0502040204020203" pitchFamily="34" charset="0"/>
            </a:endParaRPr>
          </a:p>
        </p:txBody>
      </p:sp>
      <p:pic>
        <p:nvPicPr>
          <p:cNvPr id="7" name="Picture 6">
            <a:extLst>
              <a:ext uri="{FF2B5EF4-FFF2-40B4-BE49-F238E27FC236}">
                <a16:creationId xmlns:a16="http://schemas.microsoft.com/office/drawing/2014/main" id="{ABD90BCB-9708-4A20-BD4B-3408BEE785C6}"/>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295538" y="1707966"/>
            <a:ext cx="3999506" cy="2999630"/>
          </a:xfrm>
          <a:prstGeom prst="rect">
            <a:avLst/>
          </a:prstGeom>
        </p:spPr>
      </p:pic>
      <p:pic>
        <p:nvPicPr>
          <p:cNvPr id="9" name="Picture 8" descr="A close up of a sign&#10;&#10;Description generated with very high confidence">
            <a:extLst>
              <a:ext uri="{FF2B5EF4-FFF2-40B4-BE49-F238E27FC236}">
                <a16:creationId xmlns:a16="http://schemas.microsoft.com/office/drawing/2014/main" id="{3F89ADEC-958D-49D0-BC68-AFECFAB401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94647" y="4362267"/>
            <a:ext cx="1769675" cy="1575534"/>
          </a:xfrm>
          <a:prstGeom prst="rect">
            <a:avLst/>
          </a:prstGeom>
        </p:spPr>
      </p:pic>
    </p:spTree>
    <p:extLst>
      <p:ext uri="{BB962C8B-B14F-4D97-AF65-F5344CB8AC3E}">
        <p14:creationId xmlns:p14="http://schemas.microsoft.com/office/powerpoint/2010/main" val="3555656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320" y="-910495"/>
            <a:ext cx="6858002" cy="1828800"/>
          </a:xfrm>
        </p:spPr>
        <p:txBody>
          <a:bodyPr/>
          <a:lstStyle/>
          <a:p>
            <a:r>
              <a:rPr lang="en-US" dirty="0"/>
              <a:t>Stay Connected</a:t>
            </a:r>
          </a:p>
        </p:txBody>
      </p:sp>
      <p:sp>
        <p:nvSpPr>
          <p:cNvPr id="3" name="Text Placeholder 2"/>
          <p:cNvSpPr>
            <a:spLocks noGrp="1"/>
          </p:cNvSpPr>
          <p:nvPr>
            <p:ph type="body" idx="1"/>
          </p:nvPr>
        </p:nvSpPr>
        <p:spPr>
          <a:xfrm>
            <a:off x="256320" y="896812"/>
            <a:ext cx="7770816" cy="914400"/>
          </a:xfrm>
        </p:spPr>
        <p:txBody>
          <a:bodyPr/>
          <a:lstStyle/>
          <a:p>
            <a:r>
              <a:rPr lang="en-US" dirty="0"/>
              <a:t>Follow us on our Social Media &amp; Alert Platforms</a:t>
            </a:r>
          </a:p>
        </p:txBody>
      </p:sp>
      <p:sp>
        <p:nvSpPr>
          <p:cNvPr id="5" name="TextBox 4">
            <a:extLst>
              <a:ext uri="{FF2B5EF4-FFF2-40B4-BE49-F238E27FC236}">
                <a16:creationId xmlns:a16="http://schemas.microsoft.com/office/drawing/2014/main" id="{79677339-6F9B-4BD2-9F48-9599DE6619E6}"/>
              </a:ext>
            </a:extLst>
          </p:cNvPr>
          <p:cNvSpPr txBox="1"/>
          <p:nvPr/>
        </p:nvSpPr>
        <p:spPr>
          <a:xfrm>
            <a:off x="6464705" y="1580950"/>
            <a:ext cx="7291754" cy="4524315"/>
          </a:xfrm>
          <a:prstGeom prst="rect">
            <a:avLst/>
          </a:prstGeom>
          <a:noFill/>
        </p:spPr>
        <p:txBody>
          <a:bodyPr wrap="square" rtlCol="0">
            <a:spAutoFit/>
          </a:bodyPr>
          <a:lstStyle/>
          <a:p>
            <a:r>
              <a:rPr lang="en-US" u="sng" dirty="0">
                <a:solidFill>
                  <a:schemeClr val="tx2"/>
                </a:solidFill>
              </a:rPr>
              <a:t>Social Media</a:t>
            </a:r>
          </a:p>
          <a:p>
            <a:pPr marL="285750" indent="-285750">
              <a:buFont typeface="Arial" panose="020B0604020202020204" pitchFamily="34" charset="0"/>
              <a:buChar char="•"/>
            </a:pPr>
            <a:r>
              <a:rPr lang="en-US" b="1" dirty="0">
                <a:latin typeface="Segoe UI Light" panose="020B0502040204020203" pitchFamily="34" charset="0"/>
                <a:cs typeface="Segoe UI Light" panose="020B0502040204020203" pitchFamily="34" charset="0"/>
              </a:rPr>
              <a:t>Twitter </a:t>
            </a:r>
            <a:r>
              <a:rPr lang="en-US" b="1" dirty="0">
                <a:solidFill>
                  <a:srgbClr val="0070C0"/>
                </a:solidFill>
                <a:latin typeface="Segoe UI Light" panose="020B0502040204020203" pitchFamily="34" charset="0"/>
                <a:cs typeface="Segoe UI Light" panose="020B0502040204020203" pitchFamily="34" charset="0"/>
              </a:rPr>
              <a:t>(@SanMateoPD)</a:t>
            </a:r>
          </a:p>
          <a:p>
            <a:pPr marL="285750" indent="-285750">
              <a:buFont typeface="Arial" panose="020B0604020202020204" pitchFamily="34" charset="0"/>
              <a:buChar char="•"/>
            </a:pPr>
            <a:r>
              <a:rPr lang="en-US" b="1" dirty="0">
                <a:latin typeface="Segoe UI Light" panose="020B0502040204020203" pitchFamily="34" charset="0"/>
                <a:cs typeface="Segoe UI Light" panose="020B0502040204020203" pitchFamily="34" charset="0"/>
              </a:rPr>
              <a:t>Facebook </a:t>
            </a:r>
            <a:r>
              <a:rPr lang="en-US" b="1" dirty="0">
                <a:solidFill>
                  <a:srgbClr val="0070C0"/>
                </a:solidFill>
                <a:latin typeface="Segoe UI Light" panose="020B0502040204020203" pitchFamily="34" charset="0"/>
                <a:cs typeface="Segoe UI Light" panose="020B0502040204020203" pitchFamily="34" charset="0"/>
              </a:rPr>
              <a:t>(@CityofSanMateoPD)</a:t>
            </a:r>
          </a:p>
          <a:p>
            <a:pPr marL="285750" indent="-285750">
              <a:buFont typeface="Arial" panose="020B0604020202020204" pitchFamily="34" charset="0"/>
              <a:buChar char="•"/>
            </a:pPr>
            <a:r>
              <a:rPr lang="en-US" b="1" dirty="0">
                <a:latin typeface="Segoe UI Light" panose="020B0502040204020203" pitchFamily="34" charset="0"/>
                <a:cs typeface="Segoe UI Light" panose="020B0502040204020203" pitchFamily="34" charset="0"/>
              </a:rPr>
              <a:t>Instagram </a:t>
            </a:r>
            <a:r>
              <a:rPr lang="en-US" b="1" dirty="0">
                <a:solidFill>
                  <a:srgbClr val="0070C0"/>
                </a:solidFill>
                <a:latin typeface="Segoe UI Light" panose="020B0502040204020203" pitchFamily="34" charset="0"/>
                <a:cs typeface="Segoe UI Light" panose="020B0502040204020203" pitchFamily="34" charset="0"/>
              </a:rPr>
              <a:t>(</a:t>
            </a:r>
            <a:r>
              <a:rPr lang="en-US" b="1" dirty="0" err="1">
                <a:solidFill>
                  <a:srgbClr val="0070C0"/>
                </a:solidFill>
                <a:latin typeface="Segoe UI Light" panose="020B0502040204020203" pitchFamily="34" charset="0"/>
                <a:cs typeface="Segoe UI Light" panose="020B0502040204020203" pitchFamily="34" charset="0"/>
              </a:rPr>
              <a:t>sanmateopd</a:t>
            </a:r>
            <a:r>
              <a:rPr lang="en-US" b="1" dirty="0">
                <a:solidFill>
                  <a:srgbClr val="0070C0"/>
                </a:solidFill>
                <a:latin typeface="Segoe UI Light" panose="020B0502040204020203" pitchFamily="34" charset="0"/>
                <a:cs typeface="Segoe UI Light" panose="020B0502040204020203" pitchFamily="34" charset="0"/>
              </a:rPr>
              <a:t>)</a:t>
            </a:r>
          </a:p>
          <a:p>
            <a:pPr marL="285750" indent="-285750">
              <a:buFont typeface="Arial" panose="020B0604020202020204" pitchFamily="34" charset="0"/>
              <a:buChar char="•"/>
            </a:pPr>
            <a:r>
              <a:rPr lang="en-US" b="1" dirty="0">
                <a:latin typeface="Segoe UI Light" panose="020B0502040204020203" pitchFamily="34" charset="0"/>
                <a:cs typeface="Segoe UI Light" panose="020B0502040204020203" pitchFamily="34" charset="0"/>
              </a:rPr>
              <a:t>YouTube </a:t>
            </a:r>
            <a:r>
              <a:rPr lang="en-US" b="1" dirty="0">
                <a:solidFill>
                  <a:srgbClr val="0070C0"/>
                </a:solidFill>
                <a:latin typeface="Segoe UI Light" panose="020B0502040204020203" pitchFamily="34" charset="0"/>
                <a:cs typeface="Segoe UI Light" panose="020B0502040204020203" pitchFamily="34" charset="0"/>
              </a:rPr>
              <a:t>(San Mateo Police Department)</a:t>
            </a:r>
          </a:p>
          <a:p>
            <a:endParaRPr lang="en-US" u="sng" dirty="0">
              <a:solidFill>
                <a:schemeClr val="tx2"/>
              </a:solidFill>
            </a:endParaRPr>
          </a:p>
          <a:p>
            <a:r>
              <a:rPr lang="en-US" u="sng" dirty="0">
                <a:solidFill>
                  <a:schemeClr val="tx2"/>
                </a:solidFill>
              </a:rPr>
              <a:t>Alert &amp; Communication Platforms</a:t>
            </a:r>
          </a:p>
          <a:p>
            <a:pPr marL="285750" indent="-285750">
              <a:buFont typeface="Arial" panose="020B0604020202020204" pitchFamily="34" charset="0"/>
              <a:buChar char="•"/>
            </a:pPr>
            <a:r>
              <a:rPr lang="en-US" b="1" dirty="0">
                <a:latin typeface="Segoe UI Light" panose="020B0502040204020203" pitchFamily="34" charset="0"/>
                <a:cs typeface="Segoe UI Light" panose="020B0502040204020203" pitchFamily="34" charset="0"/>
              </a:rPr>
              <a:t>Nextdoor.com (Neighborhood Social Media) </a:t>
            </a:r>
          </a:p>
          <a:p>
            <a:pPr marL="285750" indent="-285750">
              <a:buFont typeface="Arial" panose="020B0604020202020204" pitchFamily="34" charset="0"/>
              <a:buChar char="•"/>
            </a:pPr>
            <a:r>
              <a:rPr lang="en-US" b="1" dirty="0" err="1">
                <a:latin typeface="Segoe UI Light" panose="020B0502040204020203" pitchFamily="34" charset="0"/>
                <a:cs typeface="Segoe UI Light" panose="020B0502040204020203" pitchFamily="34" charset="0"/>
              </a:rPr>
              <a:t>Nixle</a:t>
            </a:r>
            <a:r>
              <a:rPr lang="en-US" b="1" dirty="0">
                <a:latin typeface="Segoe UI Light" panose="020B0502040204020203" pitchFamily="34" charset="0"/>
                <a:cs typeface="Segoe UI Light" panose="020B0502040204020203" pitchFamily="34" charset="0"/>
              </a:rPr>
              <a:t> </a:t>
            </a:r>
            <a:r>
              <a:rPr lang="en-US" b="1" i="1" dirty="0">
                <a:latin typeface="Segoe UI Light" panose="020B0502040204020203" pitchFamily="34" charset="0"/>
                <a:cs typeface="Segoe UI Light" panose="020B0502040204020203" pitchFamily="34" charset="0"/>
              </a:rPr>
              <a:t>(Critical text and email alerts)</a:t>
            </a:r>
          </a:p>
          <a:p>
            <a:pPr lvl="1"/>
            <a:r>
              <a:rPr lang="en-US" b="1" dirty="0">
                <a:latin typeface="Segoe UI Light" panose="020B0502040204020203" pitchFamily="34" charset="0"/>
                <a:cs typeface="Segoe UI Light" panose="020B0502040204020203" pitchFamily="34" charset="0"/>
              </a:rPr>
              <a:t>-Text your zip code to 888777 or</a:t>
            </a:r>
          </a:p>
          <a:p>
            <a:pPr lvl="1"/>
            <a:r>
              <a:rPr lang="en-US" b="1" dirty="0">
                <a:latin typeface="Segoe UI Light" panose="020B0502040204020203" pitchFamily="34" charset="0"/>
                <a:cs typeface="Segoe UI Light" panose="020B0502040204020203" pitchFamily="34" charset="0"/>
              </a:rPr>
              <a:t>-Visit nixle.com/san-</a:t>
            </a:r>
            <a:r>
              <a:rPr lang="en-US" b="1" dirty="0" err="1">
                <a:latin typeface="Segoe UI Light" panose="020B0502040204020203" pitchFamily="34" charset="0"/>
                <a:cs typeface="Segoe UI Light" panose="020B0502040204020203" pitchFamily="34" charset="0"/>
              </a:rPr>
              <a:t>mateo</a:t>
            </a:r>
            <a:r>
              <a:rPr lang="en-US" b="1" dirty="0">
                <a:latin typeface="Segoe UI Light" panose="020B0502040204020203" pitchFamily="34" charset="0"/>
                <a:cs typeface="Segoe UI Light" panose="020B0502040204020203" pitchFamily="34" charset="0"/>
              </a:rPr>
              <a:t>-ca-police-department</a:t>
            </a:r>
          </a:p>
          <a:p>
            <a:pPr marL="285750" indent="-285750">
              <a:buFont typeface="Arial" panose="020B0604020202020204" pitchFamily="34" charset="0"/>
              <a:buChar char="•"/>
            </a:pPr>
            <a:r>
              <a:rPr lang="en-US" b="1" dirty="0">
                <a:latin typeface="Segoe UI Light" panose="020B0502040204020203" pitchFamily="34" charset="0"/>
                <a:cs typeface="Segoe UI Light" panose="020B0502040204020203" pitchFamily="34" charset="0"/>
              </a:rPr>
              <a:t>Rapid Notify/Rave Mobile </a:t>
            </a:r>
            <a:r>
              <a:rPr lang="en-US" b="1" i="1" dirty="0">
                <a:latin typeface="Segoe UI Light" panose="020B0502040204020203" pitchFamily="34" charset="0"/>
                <a:cs typeface="Segoe UI Light" panose="020B0502040204020203" pitchFamily="34" charset="0"/>
              </a:rPr>
              <a:t>(Reverse 9-1-1)</a:t>
            </a:r>
          </a:p>
          <a:p>
            <a:pPr lvl="1"/>
            <a:r>
              <a:rPr lang="en-US" b="1" dirty="0">
                <a:latin typeface="Segoe UI Light" panose="020B0502040204020203" pitchFamily="34" charset="0"/>
                <a:cs typeface="Segoe UI Light" panose="020B0502040204020203" pitchFamily="34" charset="0"/>
              </a:rPr>
              <a:t>-http://www.cityofsanmateo.org/index.aspx?nid=2941</a:t>
            </a:r>
          </a:p>
          <a:p>
            <a:pPr marL="285750" indent="-285750">
              <a:buFont typeface="Arial" panose="020B0604020202020204" pitchFamily="34" charset="0"/>
              <a:buChar char="•"/>
            </a:pPr>
            <a:r>
              <a:rPr lang="en-US" b="1" dirty="0">
                <a:latin typeface="Segoe UI Light" panose="020B0502040204020203" pitchFamily="34" charset="0"/>
                <a:cs typeface="Segoe UI Light" panose="020B0502040204020203" pitchFamily="34" charset="0"/>
              </a:rPr>
              <a:t>SMC Alert </a:t>
            </a:r>
            <a:r>
              <a:rPr lang="en-US" b="1" i="1" dirty="0">
                <a:latin typeface="Segoe UI Light" panose="020B0502040204020203" pitchFamily="34" charset="0"/>
                <a:cs typeface="Segoe UI Light" panose="020B0502040204020203" pitchFamily="34" charset="0"/>
              </a:rPr>
              <a:t>(County alerts)</a:t>
            </a:r>
          </a:p>
          <a:p>
            <a:pPr lvl="1"/>
            <a:r>
              <a:rPr lang="en-US" b="1" dirty="0">
                <a:latin typeface="Segoe UI Light" panose="020B0502040204020203" pitchFamily="34" charset="0"/>
                <a:cs typeface="Segoe UI Light" panose="020B0502040204020203" pitchFamily="34" charset="0"/>
              </a:rPr>
              <a:t>-www.tinyurl.com/smcalerts</a:t>
            </a:r>
          </a:p>
          <a:p>
            <a:pPr marL="285750" indent="-285750">
              <a:buFont typeface="Arial" panose="020B0604020202020204" pitchFamily="34" charset="0"/>
              <a:buChar char="•"/>
            </a:pPr>
            <a:endParaRPr lang="en-US" dirty="0"/>
          </a:p>
        </p:txBody>
      </p:sp>
      <p:sp>
        <p:nvSpPr>
          <p:cNvPr id="6" name="Content Placeholder 2">
            <a:extLst>
              <a:ext uri="{FF2B5EF4-FFF2-40B4-BE49-F238E27FC236}">
                <a16:creationId xmlns:a16="http://schemas.microsoft.com/office/drawing/2014/main" id="{5D50BD39-25DC-4096-86EB-51991C9F6839}"/>
              </a:ext>
            </a:extLst>
          </p:cNvPr>
          <p:cNvSpPr txBox="1">
            <a:spLocks/>
          </p:cNvSpPr>
          <p:nvPr/>
        </p:nvSpPr>
        <p:spPr>
          <a:xfrm>
            <a:off x="2906075" y="2681649"/>
            <a:ext cx="3770901" cy="2322916"/>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lnSpc>
                <a:spcPct val="100000"/>
              </a:lnSpc>
              <a:spcBef>
                <a:spcPts val="12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00000"/>
              </a:lnSpc>
              <a:spcBef>
                <a:spcPts val="8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00000"/>
              </a:lnSpc>
              <a:spcBef>
                <a:spcPts val="6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00000"/>
              </a:lnSpc>
              <a:spcBef>
                <a:spcPts val="6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600"/>
              </a:spcBef>
              <a:buFont typeface="Arial" panose="020B0604020202020204" pitchFamily="34" charset="0"/>
              <a:buNone/>
              <a:defRPr sz="1600" kern="1200" baseline="0">
                <a:solidFill>
                  <a:schemeClr val="tx1">
                    <a:tint val="75000"/>
                  </a:schemeClr>
                </a:solidFill>
                <a:latin typeface="+mn-lt"/>
                <a:ea typeface="+mn-ea"/>
                <a:cs typeface="+mn-cs"/>
              </a:defRPr>
            </a:lvl8pPr>
            <a:lvl9pPr marL="3657600" indent="0" algn="l" defTabSz="914400" rtl="0" eaLnBrk="1" latinLnBrk="0" hangingPunct="1">
              <a:lnSpc>
                <a:spcPct val="90000"/>
              </a:lnSpc>
              <a:spcBef>
                <a:spcPts val="600"/>
              </a:spcBef>
              <a:buFont typeface="Arial" panose="020B0604020202020204" pitchFamily="34" charset="0"/>
              <a:buNone/>
              <a:defRPr sz="1600" kern="1200" baseline="0">
                <a:solidFill>
                  <a:schemeClr val="tx1">
                    <a:tint val="75000"/>
                  </a:schemeClr>
                </a:solidFill>
                <a:latin typeface="+mn-lt"/>
                <a:ea typeface="+mn-ea"/>
                <a:cs typeface="+mn-cs"/>
              </a:defRPr>
            </a:lvl9pPr>
          </a:lstStyle>
          <a:p>
            <a:pPr marL="285750" indent="-285750">
              <a:buFont typeface="Arial" panose="020B0604020202020204" pitchFamily="34" charset="0"/>
              <a:buChar char="•"/>
            </a:pPr>
            <a:r>
              <a:rPr lang="en-US" sz="1600" dirty="0">
                <a:solidFill>
                  <a:schemeClr val="tx2"/>
                </a:solidFill>
              </a:rPr>
              <a:t>Follow us on all of our Social Media and Alert platforms</a:t>
            </a:r>
          </a:p>
          <a:p>
            <a:pPr marL="285750" indent="-285750">
              <a:buFont typeface="Arial" panose="020B0604020202020204" pitchFamily="34" charset="0"/>
              <a:buChar char="•"/>
            </a:pPr>
            <a:r>
              <a:rPr lang="en-US" sz="1600" dirty="0">
                <a:solidFill>
                  <a:schemeClr val="tx2"/>
                </a:solidFill>
              </a:rPr>
              <a:t>Contact us at:  </a:t>
            </a:r>
            <a:r>
              <a:rPr lang="en-US" sz="1400" b="1" dirty="0">
                <a:solidFill>
                  <a:schemeClr val="tx2"/>
                </a:solidFill>
                <a:latin typeface="Segoe UI Light" panose="020B0502040204020203" pitchFamily="34" charset="0"/>
                <a:cs typeface="Segoe UI Light" panose="020B0502040204020203" pitchFamily="34" charset="0"/>
              </a:rPr>
              <a:t>(650)522-7791 or </a:t>
            </a:r>
            <a:r>
              <a:rPr lang="en-US" sz="1400" b="1" dirty="0">
                <a:solidFill>
                  <a:schemeClr val="tx2"/>
                </a:solidFill>
                <a:latin typeface="Segoe UI Light" panose="020B0502040204020203" pitchFamily="34" charset="0"/>
                <a:cs typeface="Segoe UI Light" panose="020B0502040204020203" pitchFamily="34" charset="0"/>
                <a:hlinkClick r:id="rId3"/>
              </a:rPr>
              <a:t>neighborhoodwatch@cityofsanmateo.org</a:t>
            </a:r>
            <a:endParaRPr lang="en-US" sz="1400" b="1" dirty="0">
              <a:solidFill>
                <a:schemeClr val="tx2"/>
              </a:solidFill>
              <a:latin typeface="Segoe UI Light" panose="020B0502040204020203" pitchFamily="34" charset="0"/>
              <a:cs typeface="Segoe UI Light" panose="020B0502040204020203" pitchFamily="34" charset="0"/>
            </a:endParaRPr>
          </a:p>
          <a:p>
            <a:pPr marL="285750" indent="-285750">
              <a:buFont typeface="Arial" panose="020B0604020202020204" pitchFamily="34" charset="0"/>
              <a:buChar char="•"/>
            </a:pPr>
            <a:r>
              <a:rPr lang="en-US" sz="1600" dirty="0">
                <a:solidFill>
                  <a:schemeClr val="tx2"/>
                </a:solidFill>
              </a:rPr>
              <a:t>Keep a Roster </a:t>
            </a:r>
          </a:p>
          <a:p>
            <a:pPr marL="285750" indent="-285750">
              <a:buFont typeface="Arial" panose="020B0604020202020204" pitchFamily="34" charset="0"/>
              <a:buChar char="•"/>
            </a:pPr>
            <a:r>
              <a:rPr lang="en-US" sz="1600" dirty="0">
                <a:solidFill>
                  <a:schemeClr val="tx2"/>
                </a:solidFill>
              </a:rPr>
              <a:t>Be a Good Witness</a:t>
            </a:r>
          </a:p>
          <a:p>
            <a:pPr marL="285750" indent="-285750">
              <a:buFont typeface="Arial" panose="020B0604020202020204" pitchFamily="34" charset="0"/>
              <a:buChar char="•"/>
            </a:pPr>
            <a:r>
              <a:rPr lang="en-US" sz="1600" dirty="0">
                <a:solidFill>
                  <a:schemeClr val="tx2"/>
                </a:solidFill>
              </a:rPr>
              <a:t>Be a </a:t>
            </a:r>
            <a:r>
              <a:rPr lang="en-US" sz="1600" dirty="0" err="1">
                <a:solidFill>
                  <a:schemeClr val="tx2"/>
                </a:solidFill>
              </a:rPr>
              <a:t>Nextdoor</a:t>
            </a:r>
            <a:r>
              <a:rPr lang="en-US" sz="1600" dirty="0">
                <a:solidFill>
                  <a:schemeClr val="tx2"/>
                </a:solidFill>
              </a:rPr>
              <a:t> Ambassador </a:t>
            </a:r>
          </a:p>
        </p:txBody>
      </p:sp>
    </p:spTree>
    <p:extLst>
      <p:ext uri="{BB962C8B-B14F-4D97-AF65-F5344CB8AC3E}">
        <p14:creationId xmlns:p14="http://schemas.microsoft.com/office/powerpoint/2010/main" val="2936732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theme/theme1.xml><?xml version="1.0" encoding="utf-8"?>
<a:theme xmlns:a="http://schemas.openxmlformats.org/drawingml/2006/main" name="Nature Illustration 16x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3431377.potx" id="{56A48130-F36A-41C3-8C0C-0EF853C6708B}" vid="{0432F83B-7085-406B-BFE7-677E72A6CADA}"/>
    </a:ext>
  </a:extLst>
</a:theme>
</file>

<file path=ppt/theme/theme2.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Rainbow themed presentation</Template>
  <TotalTime>1199</TotalTime>
  <Words>607</Words>
  <Application>Microsoft Office PowerPoint</Application>
  <PresentationFormat>Widescreen</PresentationFormat>
  <Paragraphs>67</Paragraphs>
  <Slides>8</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Segoe Print</vt:lpstr>
      <vt:lpstr>Segoe UI Light</vt:lpstr>
      <vt:lpstr>Nature Illustration 16x9</vt:lpstr>
      <vt:lpstr>Neighborhood Watch</vt:lpstr>
      <vt:lpstr>What is Neighborhood Watch</vt:lpstr>
      <vt:lpstr>What is a Block Captain?</vt:lpstr>
      <vt:lpstr>Block Captain Responsibilities</vt:lpstr>
      <vt:lpstr>PowerPoint Presentation</vt:lpstr>
      <vt:lpstr>PowerPoint Presentation</vt:lpstr>
      <vt:lpstr>San Mateo NEST (Neighborhood Eyes Security Team)</vt:lpstr>
      <vt:lpstr>Stay Connected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Neighborhood Watch Block Captains’ Meeting</dc:title>
  <dc:creator>Jeanine Ovalle</dc:creator>
  <cp:lastModifiedBy>Jeanine Ovalle</cp:lastModifiedBy>
  <cp:revision>74</cp:revision>
  <cp:lastPrinted>2018-09-26T21:26:24Z</cp:lastPrinted>
  <dcterms:created xsi:type="dcterms:W3CDTF">2018-09-05T17:03:55Z</dcterms:created>
  <dcterms:modified xsi:type="dcterms:W3CDTF">2018-10-02T23:49:06Z</dcterms:modified>
</cp:coreProperties>
</file>